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48" r:id="rId2"/>
    <p:sldId id="368" r:id="rId3"/>
    <p:sldId id="370" r:id="rId4"/>
    <p:sldId id="371" r:id="rId5"/>
    <p:sldId id="351" r:id="rId6"/>
    <p:sldId id="356" r:id="rId7"/>
    <p:sldId id="353" r:id="rId8"/>
    <p:sldId id="361" r:id="rId9"/>
    <p:sldId id="364" r:id="rId10"/>
    <p:sldId id="365" r:id="rId11"/>
    <p:sldId id="362" r:id="rId12"/>
    <p:sldId id="363" r:id="rId13"/>
    <p:sldId id="367" r:id="rId14"/>
    <p:sldId id="369" r:id="rId15"/>
    <p:sldId id="372" r:id="rId16"/>
    <p:sldId id="373" r:id="rId17"/>
    <p:sldId id="360" r:id="rId18"/>
    <p:sldId id="273" r:id="rId19"/>
    <p:sldId id="342" r:id="rId20"/>
    <p:sldId id="294" r:id="rId21"/>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153A"/>
    <a:srgbClr val="D77420"/>
    <a:srgbClr val="001848"/>
    <a:srgbClr val="C5C5C5"/>
    <a:srgbClr val="D26208"/>
    <a:srgbClr val="D967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78879" autoAdjust="0"/>
  </p:normalViewPr>
  <p:slideViewPr>
    <p:cSldViewPr>
      <p:cViewPr varScale="1">
        <p:scale>
          <a:sx n="60" d="100"/>
          <a:sy n="60" d="100"/>
        </p:scale>
        <p:origin x="1860" y="66"/>
      </p:cViewPr>
      <p:guideLst>
        <p:guide orient="horz" pos="2160"/>
        <p:guide pos="2880"/>
      </p:guideLst>
    </p:cSldViewPr>
  </p:slideViewPr>
  <p:outlineViewPr>
    <p:cViewPr>
      <p:scale>
        <a:sx n="33" d="100"/>
        <a:sy n="33" d="100"/>
      </p:scale>
      <p:origin x="0" y="853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211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137" cy="513858"/>
          </a:xfrm>
          <a:prstGeom prst="rect">
            <a:avLst/>
          </a:prstGeom>
        </p:spPr>
        <p:txBody>
          <a:bodyPr vert="horz" lIns="94752" tIns="47377" rIns="94752" bIns="47377"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4020506" y="1"/>
            <a:ext cx="3077137" cy="513858"/>
          </a:xfrm>
          <a:prstGeom prst="rect">
            <a:avLst/>
          </a:prstGeom>
        </p:spPr>
        <p:txBody>
          <a:bodyPr vert="horz" lIns="94752" tIns="47377" rIns="94752" bIns="47377" rtlCol="0"/>
          <a:lstStyle>
            <a:lvl1pPr algn="r" eaLnBrk="1" fontAlgn="auto" hangingPunct="1">
              <a:spcBef>
                <a:spcPts val="0"/>
              </a:spcBef>
              <a:spcAft>
                <a:spcPts val="0"/>
              </a:spcAft>
              <a:defRPr sz="1200">
                <a:latin typeface="+mn-lt"/>
                <a:cs typeface="+mn-cs"/>
              </a:defRPr>
            </a:lvl1pPr>
          </a:lstStyle>
          <a:p>
            <a:pPr>
              <a:defRPr/>
            </a:pPr>
            <a:fld id="{2A673750-6004-4AD7-9972-7D078DA16C6D}" type="datetimeFigureOut">
              <a:rPr lang="en-GB"/>
              <a:pPr>
                <a:defRPr/>
              </a:pPr>
              <a:t>24/10/2017</a:t>
            </a:fld>
            <a:endParaRPr lang="en-GB" dirty="0"/>
          </a:p>
        </p:txBody>
      </p:sp>
      <p:sp>
        <p:nvSpPr>
          <p:cNvPr id="4" name="Footer Placeholder 3"/>
          <p:cNvSpPr>
            <a:spLocks noGrp="1"/>
          </p:cNvSpPr>
          <p:nvPr>
            <p:ph type="ftr" sz="quarter" idx="2"/>
          </p:nvPr>
        </p:nvSpPr>
        <p:spPr>
          <a:xfrm>
            <a:off x="0" y="9720755"/>
            <a:ext cx="3077137" cy="513858"/>
          </a:xfrm>
          <a:prstGeom prst="rect">
            <a:avLst/>
          </a:prstGeom>
        </p:spPr>
        <p:txBody>
          <a:bodyPr vert="horz" lIns="94752" tIns="47377" rIns="94752" bIns="47377"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4020506" y="9720755"/>
            <a:ext cx="3077137" cy="513858"/>
          </a:xfrm>
          <a:prstGeom prst="rect">
            <a:avLst/>
          </a:prstGeom>
        </p:spPr>
        <p:txBody>
          <a:bodyPr vert="horz" wrap="square" lIns="94752" tIns="47377" rIns="94752" bIns="47377" numCol="1" anchor="b" anchorCtr="0" compatLnSpc="1">
            <a:prstTxWarp prst="textNoShape">
              <a:avLst/>
            </a:prstTxWarp>
          </a:bodyPr>
          <a:lstStyle>
            <a:lvl1pPr algn="r" eaLnBrk="1" hangingPunct="1">
              <a:defRPr sz="1200">
                <a:latin typeface="Calibri" panose="020F0502020204030204" pitchFamily="34" charset="0"/>
              </a:defRPr>
            </a:lvl1pPr>
          </a:lstStyle>
          <a:p>
            <a:fld id="{728A18D5-31CC-498A-9024-F0E47AA187C3}" type="slidenum">
              <a:rPr lang="en-GB" altLang="en-US"/>
              <a:pPr/>
              <a:t>‹#›</a:t>
            </a:fld>
            <a:endParaRPr lang="en-GB" altLang="en-US"/>
          </a:p>
        </p:txBody>
      </p:sp>
    </p:spTree>
    <p:extLst>
      <p:ext uri="{BB962C8B-B14F-4D97-AF65-F5344CB8AC3E}">
        <p14:creationId xmlns:p14="http://schemas.microsoft.com/office/powerpoint/2010/main" val="1281203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137" cy="513858"/>
          </a:xfrm>
          <a:prstGeom prst="rect">
            <a:avLst/>
          </a:prstGeom>
        </p:spPr>
        <p:txBody>
          <a:bodyPr vert="horz" lIns="94752" tIns="47377" rIns="94752" bIns="47377"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4020506" y="1"/>
            <a:ext cx="3077137" cy="513858"/>
          </a:xfrm>
          <a:prstGeom prst="rect">
            <a:avLst/>
          </a:prstGeom>
        </p:spPr>
        <p:txBody>
          <a:bodyPr vert="horz" lIns="94752" tIns="47377" rIns="94752" bIns="47377" rtlCol="0"/>
          <a:lstStyle>
            <a:lvl1pPr algn="r" eaLnBrk="1" fontAlgn="auto" hangingPunct="1">
              <a:spcBef>
                <a:spcPts val="0"/>
              </a:spcBef>
              <a:spcAft>
                <a:spcPts val="0"/>
              </a:spcAft>
              <a:defRPr sz="1200">
                <a:latin typeface="+mn-lt"/>
                <a:cs typeface="+mn-cs"/>
              </a:defRPr>
            </a:lvl1pPr>
          </a:lstStyle>
          <a:p>
            <a:pPr>
              <a:defRPr/>
            </a:pPr>
            <a:fld id="{06B12715-0B76-4453-842B-995B84687C8D}" type="datetimeFigureOut">
              <a:rPr lang="en-GB"/>
              <a:pPr>
                <a:defRPr/>
              </a:pPr>
              <a:t>24/10/2017</a:t>
            </a:fld>
            <a:endParaRPr lang="en-GB" dirty="0"/>
          </a:p>
        </p:txBody>
      </p:sp>
      <p:sp>
        <p:nvSpPr>
          <p:cNvPr id="4" name="Slide Image Placeholder 3"/>
          <p:cNvSpPr>
            <a:spLocks noGrp="1" noRot="1" noChangeAspect="1"/>
          </p:cNvSpPr>
          <p:nvPr>
            <p:ph type="sldImg" idx="2"/>
          </p:nvPr>
        </p:nvSpPr>
        <p:spPr>
          <a:xfrm>
            <a:off x="1247775" y="1279525"/>
            <a:ext cx="4603750" cy="3452813"/>
          </a:xfrm>
          <a:prstGeom prst="rect">
            <a:avLst/>
          </a:prstGeom>
          <a:noFill/>
          <a:ln w="12700">
            <a:solidFill>
              <a:prstClr val="black"/>
            </a:solidFill>
          </a:ln>
        </p:spPr>
        <p:txBody>
          <a:bodyPr vert="horz" lIns="94752" tIns="47377" rIns="94752" bIns="47377" rtlCol="0" anchor="ctr"/>
          <a:lstStyle/>
          <a:p>
            <a:pPr lvl="0"/>
            <a:endParaRPr lang="en-GB" noProof="0" dirty="0"/>
          </a:p>
        </p:txBody>
      </p:sp>
      <p:sp>
        <p:nvSpPr>
          <p:cNvPr id="5" name="Notes Placeholder 4"/>
          <p:cNvSpPr>
            <a:spLocks noGrp="1"/>
          </p:cNvSpPr>
          <p:nvPr>
            <p:ph type="body" sz="quarter" idx="3"/>
          </p:nvPr>
        </p:nvSpPr>
        <p:spPr>
          <a:xfrm>
            <a:off x="709599" y="4925838"/>
            <a:ext cx="5680103" cy="4029040"/>
          </a:xfrm>
          <a:prstGeom prst="rect">
            <a:avLst/>
          </a:prstGeom>
        </p:spPr>
        <p:txBody>
          <a:bodyPr vert="horz" lIns="94752" tIns="47377" rIns="94752" bIns="4737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720755"/>
            <a:ext cx="3077137" cy="513858"/>
          </a:xfrm>
          <a:prstGeom prst="rect">
            <a:avLst/>
          </a:prstGeom>
        </p:spPr>
        <p:txBody>
          <a:bodyPr vert="horz" lIns="94752" tIns="47377" rIns="94752" bIns="47377"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4020506" y="9720755"/>
            <a:ext cx="3077137" cy="513858"/>
          </a:xfrm>
          <a:prstGeom prst="rect">
            <a:avLst/>
          </a:prstGeom>
        </p:spPr>
        <p:txBody>
          <a:bodyPr vert="horz" wrap="square" lIns="94752" tIns="47377" rIns="94752" bIns="47377" numCol="1" anchor="b" anchorCtr="0" compatLnSpc="1">
            <a:prstTxWarp prst="textNoShape">
              <a:avLst/>
            </a:prstTxWarp>
          </a:bodyPr>
          <a:lstStyle>
            <a:lvl1pPr algn="r" eaLnBrk="1" hangingPunct="1">
              <a:defRPr sz="1200">
                <a:latin typeface="Calibri" panose="020F0502020204030204" pitchFamily="34" charset="0"/>
              </a:defRPr>
            </a:lvl1pPr>
          </a:lstStyle>
          <a:p>
            <a:fld id="{170D3A07-F62D-4F2C-8CFF-83BEE69DABFE}" type="slidenum">
              <a:rPr lang="en-GB" altLang="en-US"/>
              <a:pPr/>
              <a:t>‹#›</a:t>
            </a:fld>
            <a:endParaRPr lang="en-GB" altLang="en-US"/>
          </a:p>
        </p:txBody>
      </p:sp>
    </p:spTree>
    <p:extLst>
      <p:ext uri="{BB962C8B-B14F-4D97-AF65-F5344CB8AC3E}">
        <p14:creationId xmlns:p14="http://schemas.microsoft.com/office/powerpoint/2010/main" val="12867415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458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8274" indent="-294478">
              <a:spcBef>
                <a:spcPct val="30000"/>
              </a:spcBef>
              <a:defRPr sz="1200">
                <a:solidFill>
                  <a:schemeClr val="tx1"/>
                </a:solidFill>
                <a:latin typeface="Calibri" panose="020F0502020204030204" pitchFamily="34" charset="0"/>
              </a:defRPr>
            </a:lvl2pPr>
            <a:lvl3pPr marL="1182846" indent="-235254">
              <a:spcBef>
                <a:spcPct val="30000"/>
              </a:spcBef>
              <a:defRPr sz="1200">
                <a:solidFill>
                  <a:schemeClr val="tx1"/>
                </a:solidFill>
                <a:latin typeface="Calibri" panose="020F0502020204030204" pitchFamily="34" charset="0"/>
              </a:defRPr>
            </a:lvl3pPr>
            <a:lvl4pPr marL="1656643" indent="-235254">
              <a:spcBef>
                <a:spcPct val="30000"/>
              </a:spcBef>
              <a:defRPr sz="1200">
                <a:solidFill>
                  <a:schemeClr val="tx1"/>
                </a:solidFill>
                <a:latin typeface="Calibri" panose="020F0502020204030204" pitchFamily="34" charset="0"/>
              </a:defRPr>
            </a:lvl4pPr>
            <a:lvl5pPr marL="2130439" indent="-235254">
              <a:spcBef>
                <a:spcPct val="30000"/>
              </a:spcBef>
              <a:defRPr sz="1200">
                <a:solidFill>
                  <a:schemeClr val="tx1"/>
                </a:solidFill>
                <a:latin typeface="Calibri" panose="020F0502020204030204" pitchFamily="34" charset="0"/>
              </a:defRPr>
            </a:lvl5pPr>
            <a:lvl6pPr marL="2604235" indent="-235254" eaLnBrk="0" fontAlgn="base" hangingPunct="0">
              <a:spcBef>
                <a:spcPct val="30000"/>
              </a:spcBef>
              <a:spcAft>
                <a:spcPct val="0"/>
              </a:spcAft>
              <a:defRPr sz="1200">
                <a:solidFill>
                  <a:schemeClr val="tx1"/>
                </a:solidFill>
                <a:latin typeface="Calibri" panose="020F0502020204030204" pitchFamily="34" charset="0"/>
              </a:defRPr>
            </a:lvl6pPr>
            <a:lvl7pPr marL="3078032" indent="-235254" eaLnBrk="0" fontAlgn="base" hangingPunct="0">
              <a:spcBef>
                <a:spcPct val="30000"/>
              </a:spcBef>
              <a:spcAft>
                <a:spcPct val="0"/>
              </a:spcAft>
              <a:defRPr sz="1200">
                <a:solidFill>
                  <a:schemeClr val="tx1"/>
                </a:solidFill>
                <a:latin typeface="Calibri" panose="020F0502020204030204" pitchFamily="34" charset="0"/>
              </a:defRPr>
            </a:lvl7pPr>
            <a:lvl8pPr marL="3551828" indent="-235254" eaLnBrk="0" fontAlgn="base" hangingPunct="0">
              <a:spcBef>
                <a:spcPct val="30000"/>
              </a:spcBef>
              <a:spcAft>
                <a:spcPct val="0"/>
              </a:spcAft>
              <a:defRPr sz="1200">
                <a:solidFill>
                  <a:schemeClr val="tx1"/>
                </a:solidFill>
                <a:latin typeface="Calibri" panose="020F0502020204030204" pitchFamily="34" charset="0"/>
              </a:defRPr>
            </a:lvl8pPr>
            <a:lvl9pPr marL="4025624" indent="-235254"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B2EE0ED-452C-4172-8AA3-1096326F0A1E}" type="slidenum">
              <a:rPr lang="en-GB" altLang="en-US"/>
              <a:pPr>
                <a:spcBef>
                  <a:spcPct val="0"/>
                </a:spcBef>
              </a:pPr>
              <a:t>1</a:t>
            </a:fld>
            <a:endParaRPr lang="en-GB" altLang="en-US"/>
          </a:p>
        </p:txBody>
      </p:sp>
    </p:spTree>
    <p:extLst>
      <p:ext uri="{BB962C8B-B14F-4D97-AF65-F5344CB8AC3E}">
        <p14:creationId xmlns:p14="http://schemas.microsoft.com/office/powerpoint/2010/main" val="115257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0D3A07-F62D-4F2C-8CFF-83BEE69DABFE}" type="slidenum">
              <a:rPr lang="en-GB" altLang="en-US" smtClean="0"/>
              <a:pPr/>
              <a:t>4</a:t>
            </a:fld>
            <a:endParaRPr lang="en-GB" altLang="en-US"/>
          </a:p>
        </p:txBody>
      </p:sp>
    </p:spTree>
    <p:extLst>
      <p:ext uri="{BB962C8B-B14F-4D97-AF65-F5344CB8AC3E}">
        <p14:creationId xmlns:p14="http://schemas.microsoft.com/office/powerpoint/2010/main" val="3459861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3789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8274" indent="-294478">
              <a:spcBef>
                <a:spcPct val="30000"/>
              </a:spcBef>
              <a:defRPr sz="1200">
                <a:solidFill>
                  <a:schemeClr val="tx1"/>
                </a:solidFill>
                <a:latin typeface="Calibri" panose="020F0502020204030204" pitchFamily="34" charset="0"/>
              </a:defRPr>
            </a:lvl2pPr>
            <a:lvl3pPr marL="1182846" indent="-235254">
              <a:spcBef>
                <a:spcPct val="30000"/>
              </a:spcBef>
              <a:defRPr sz="1200">
                <a:solidFill>
                  <a:schemeClr val="tx1"/>
                </a:solidFill>
                <a:latin typeface="Calibri" panose="020F0502020204030204" pitchFamily="34" charset="0"/>
              </a:defRPr>
            </a:lvl3pPr>
            <a:lvl4pPr marL="1656643" indent="-235254">
              <a:spcBef>
                <a:spcPct val="30000"/>
              </a:spcBef>
              <a:defRPr sz="1200">
                <a:solidFill>
                  <a:schemeClr val="tx1"/>
                </a:solidFill>
                <a:latin typeface="Calibri" panose="020F0502020204030204" pitchFamily="34" charset="0"/>
              </a:defRPr>
            </a:lvl4pPr>
            <a:lvl5pPr marL="2130439" indent="-235254">
              <a:spcBef>
                <a:spcPct val="30000"/>
              </a:spcBef>
              <a:defRPr sz="1200">
                <a:solidFill>
                  <a:schemeClr val="tx1"/>
                </a:solidFill>
                <a:latin typeface="Calibri" panose="020F0502020204030204" pitchFamily="34" charset="0"/>
              </a:defRPr>
            </a:lvl5pPr>
            <a:lvl6pPr marL="2604235" indent="-235254" eaLnBrk="0" fontAlgn="base" hangingPunct="0">
              <a:spcBef>
                <a:spcPct val="30000"/>
              </a:spcBef>
              <a:spcAft>
                <a:spcPct val="0"/>
              </a:spcAft>
              <a:defRPr sz="1200">
                <a:solidFill>
                  <a:schemeClr val="tx1"/>
                </a:solidFill>
                <a:latin typeface="Calibri" panose="020F0502020204030204" pitchFamily="34" charset="0"/>
              </a:defRPr>
            </a:lvl6pPr>
            <a:lvl7pPr marL="3078032" indent="-235254" eaLnBrk="0" fontAlgn="base" hangingPunct="0">
              <a:spcBef>
                <a:spcPct val="30000"/>
              </a:spcBef>
              <a:spcAft>
                <a:spcPct val="0"/>
              </a:spcAft>
              <a:defRPr sz="1200">
                <a:solidFill>
                  <a:schemeClr val="tx1"/>
                </a:solidFill>
                <a:latin typeface="Calibri" panose="020F0502020204030204" pitchFamily="34" charset="0"/>
              </a:defRPr>
            </a:lvl7pPr>
            <a:lvl8pPr marL="3551828" indent="-235254" eaLnBrk="0" fontAlgn="base" hangingPunct="0">
              <a:spcBef>
                <a:spcPct val="30000"/>
              </a:spcBef>
              <a:spcAft>
                <a:spcPct val="0"/>
              </a:spcAft>
              <a:defRPr sz="1200">
                <a:solidFill>
                  <a:schemeClr val="tx1"/>
                </a:solidFill>
                <a:latin typeface="Calibri" panose="020F0502020204030204" pitchFamily="34" charset="0"/>
              </a:defRPr>
            </a:lvl8pPr>
            <a:lvl9pPr marL="4025624" indent="-235254"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F8F0E3-5616-47BF-B1B8-A55B0A23CD64}" type="slidenum">
              <a:rPr lang="en-GB" altLang="en-US"/>
              <a:pPr>
                <a:spcBef>
                  <a:spcPct val="0"/>
                </a:spcBef>
              </a:pPr>
              <a:t>18</a:t>
            </a:fld>
            <a:endParaRPr lang="en-GB" altLang="en-US"/>
          </a:p>
        </p:txBody>
      </p:sp>
    </p:spTree>
    <p:extLst>
      <p:ext uri="{BB962C8B-B14F-4D97-AF65-F5344CB8AC3E}">
        <p14:creationId xmlns:p14="http://schemas.microsoft.com/office/powerpoint/2010/main" val="1265380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35844"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8274" indent="-294478">
              <a:spcBef>
                <a:spcPct val="30000"/>
              </a:spcBef>
              <a:defRPr sz="1200">
                <a:solidFill>
                  <a:schemeClr val="tx1"/>
                </a:solidFill>
                <a:latin typeface="Calibri" panose="020F0502020204030204" pitchFamily="34" charset="0"/>
              </a:defRPr>
            </a:lvl2pPr>
            <a:lvl3pPr marL="1182846" indent="-235254">
              <a:spcBef>
                <a:spcPct val="30000"/>
              </a:spcBef>
              <a:defRPr sz="1200">
                <a:solidFill>
                  <a:schemeClr val="tx1"/>
                </a:solidFill>
                <a:latin typeface="Calibri" panose="020F0502020204030204" pitchFamily="34" charset="0"/>
              </a:defRPr>
            </a:lvl3pPr>
            <a:lvl4pPr marL="1656643" indent="-235254">
              <a:spcBef>
                <a:spcPct val="30000"/>
              </a:spcBef>
              <a:defRPr sz="1200">
                <a:solidFill>
                  <a:schemeClr val="tx1"/>
                </a:solidFill>
                <a:latin typeface="Calibri" panose="020F0502020204030204" pitchFamily="34" charset="0"/>
              </a:defRPr>
            </a:lvl4pPr>
            <a:lvl5pPr marL="2130439" indent="-235254">
              <a:spcBef>
                <a:spcPct val="30000"/>
              </a:spcBef>
              <a:defRPr sz="1200">
                <a:solidFill>
                  <a:schemeClr val="tx1"/>
                </a:solidFill>
                <a:latin typeface="Calibri" panose="020F0502020204030204" pitchFamily="34" charset="0"/>
              </a:defRPr>
            </a:lvl5pPr>
            <a:lvl6pPr marL="2604235" indent="-235254" eaLnBrk="0" fontAlgn="base" hangingPunct="0">
              <a:spcBef>
                <a:spcPct val="30000"/>
              </a:spcBef>
              <a:spcAft>
                <a:spcPct val="0"/>
              </a:spcAft>
              <a:defRPr sz="1200">
                <a:solidFill>
                  <a:schemeClr val="tx1"/>
                </a:solidFill>
                <a:latin typeface="Calibri" panose="020F0502020204030204" pitchFamily="34" charset="0"/>
              </a:defRPr>
            </a:lvl6pPr>
            <a:lvl7pPr marL="3078032" indent="-235254" eaLnBrk="0" fontAlgn="base" hangingPunct="0">
              <a:spcBef>
                <a:spcPct val="30000"/>
              </a:spcBef>
              <a:spcAft>
                <a:spcPct val="0"/>
              </a:spcAft>
              <a:defRPr sz="1200">
                <a:solidFill>
                  <a:schemeClr val="tx1"/>
                </a:solidFill>
                <a:latin typeface="Calibri" panose="020F0502020204030204" pitchFamily="34" charset="0"/>
              </a:defRPr>
            </a:lvl7pPr>
            <a:lvl8pPr marL="3551828" indent="-235254" eaLnBrk="0" fontAlgn="base" hangingPunct="0">
              <a:spcBef>
                <a:spcPct val="30000"/>
              </a:spcBef>
              <a:spcAft>
                <a:spcPct val="0"/>
              </a:spcAft>
              <a:defRPr sz="1200">
                <a:solidFill>
                  <a:schemeClr val="tx1"/>
                </a:solidFill>
                <a:latin typeface="Calibri" panose="020F0502020204030204" pitchFamily="34" charset="0"/>
              </a:defRPr>
            </a:lvl8pPr>
            <a:lvl9pPr marL="4025624" indent="-235254"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682B522-F82C-49CD-879A-466E957E51EC}" type="slidenum">
              <a:rPr lang="en-GB" altLang="en-US"/>
              <a:pPr>
                <a:spcBef>
                  <a:spcPct val="0"/>
                </a:spcBef>
              </a:pPr>
              <a:t>19</a:t>
            </a:fld>
            <a:endParaRPr lang="en-GB" altLang="en-US"/>
          </a:p>
        </p:txBody>
      </p:sp>
    </p:spTree>
    <p:extLst>
      <p:ext uri="{BB962C8B-B14F-4D97-AF65-F5344CB8AC3E}">
        <p14:creationId xmlns:p14="http://schemas.microsoft.com/office/powerpoint/2010/main" val="1010548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3482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8274" indent="-294478">
              <a:spcBef>
                <a:spcPct val="30000"/>
              </a:spcBef>
              <a:defRPr sz="1200">
                <a:solidFill>
                  <a:schemeClr val="tx1"/>
                </a:solidFill>
                <a:latin typeface="Calibri" panose="020F0502020204030204" pitchFamily="34" charset="0"/>
              </a:defRPr>
            </a:lvl2pPr>
            <a:lvl3pPr marL="1182846" indent="-235254">
              <a:spcBef>
                <a:spcPct val="30000"/>
              </a:spcBef>
              <a:defRPr sz="1200">
                <a:solidFill>
                  <a:schemeClr val="tx1"/>
                </a:solidFill>
                <a:latin typeface="Calibri" panose="020F0502020204030204" pitchFamily="34" charset="0"/>
              </a:defRPr>
            </a:lvl3pPr>
            <a:lvl4pPr marL="1656643" indent="-235254">
              <a:spcBef>
                <a:spcPct val="30000"/>
              </a:spcBef>
              <a:defRPr sz="1200">
                <a:solidFill>
                  <a:schemeClr val="tx1"/>
                </a:solidFill>
                <a:latin typeface="Calibri" panose="020F0502020204030204" pitchFamily="34" charset="0"/>
              </a:defRPr>
            </a:lvl4pPr>
            <a:lvl5pPr marL="2130439" indent="-235254">
              <a:spcBef>
                <a:spcPct val="30000"/>
              </a:spcBef>
              <a:defRPr sz="1200">
                <a:solidFill>
                  <a:schemeClr val="tx1"/>
                </a:solidFill>
                <a:latin typeface="Calibri" panose="020F0502020204030204" pitchFamily="34" charset="0"/>
              </a:defRPr>
            </a:lvl5pPr>
            <a:lvl6pPr marL="2604235" indent="-235254" eaLnBrk="0" fontAlgn="base" hangingPunct="0">
              <a:spcBef>
                <a:spcPct val="30000"/>
              </a:spcBef>
              <a:spcAft>
                <a:spcPct val="0"/>
              </a:spcAft>
              <a:defRPr sz="1200">
                <a:solidFill>
                  <a:schemeClr val="tx1"/>
                </a:solidFill>
                <a:latin typeface="Calibri" panose="020F0502020204030204" pitchFamily="34" charset="0"/>
              </a:defRPr>
            </a:lvl6pPr>
            <a:lvl7pPr marL="3078032" indent="-235254" eaLnBrk="0" fontAlgn="base" hangingPunct="0">
              <a:spcBef>
                <a:spcPct val="30000"/>
              </a:spcBef>
              <a:spcAft>
                <a:spcPct val="0"/>
              </a:spcAft>
              <a:defRPr sz="1200">
                <a:solidFill>
                  <a:schemeClr val="tx1"/>
                </a:solidFill>
                <a:latin typeface="Calibri" panose="020F0502020204030204" pitchFamily="34" charset="0"/>
              </a:defRPr>
            </a:lvl7pPr>
            <a:lvl8pPr marL="3551828" indent="-235254" eaLnBrk="0" fontAlgn="base" hangingPunct="0">
              <a:spcBef>
                <a:spcPct val="30000"/>
              </a:spcBef>
              <a:spcAft>
                <a:spcPct val="0"/>
              </a:spcAft>
              <a:defRPr sz="1200">
                <a:solidFill>
                  <a:schemeClr val="tx1"/>
                </a:solidFill>
                <a:latin typeface="Calibri" panose="020F0502020204030204" pitchFamily="34" charset="0"/>
              </a:defRPr>
            </a:lvl8pPr>
            <a:lvl9pPr marL="4025624" indent="-235254"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202BC2-5438-4ED5-A5E9-7FEE0C2E14CC}" type="slidenum">
              <a:rPr lang="en-GB" altLang="en-US"/>
              <a:pPr>
                <a:spcBef>
                  <a:spcPct val="0"/>
                </a:spcBef>
              </a:pPr>
              <a:t>20</a:t>
            </a:fld>
            <a:endParaRPr lang="en-GB" altLang="en-US"/>
          </a:p>
        </p:txBody>
      </p:sp>
    </p:spTree>
    <p:extLst>
      <p:ext uri="{BB962C8B-B14F-4D97-AF65-F5344CB8AC3E}">
        <p14:creationId xmlns:p14="http://schemas.microsoft.com/office/powerpoint/2010/main" val="3931883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header"/>
          <p:cNvPicPr>
            <a:picLocks noChangeAspect="1" noChangeArrowheads="1"/>
          </p:cNvPicPr>
          <p:nvPr userDrawn="1"/>
        </p:nvPicPr>
        <p:blipFill>
          <a:blip r:embed="rId2">
            <a:extLst>
              <a:ext uri="{28A0092B-C50C-407E-A947-70E740481C1C}">
                <a14:useLocalDpi xmlns:a14="http://schemas.microsoft.com/office/drawing/2010/main" val="0"/>
              </a:ext>
            </a:extLst>
          </a:blip>
          <a:srcRect t="7935" b="10001"/>
          <a:stretch>
            <a:fillRect/>
          </a:stretch>
        </p:blipFill>
        <p:spPr bwMode="auto">
          <a:xfrm>
            <a:off x="0" y="-26988"/>
            <a:ext cx="9144000" cy="17716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2" descr="foo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08725"/>
            <a:ext cx="9144000" cy="549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b="1">
                <a:solidFill>
                  <a:srgbClr val="D77420"/>
                </a:solidFill>
                <a:latin typeface="Arial" pitchFamily="34" charset="0"/>
                <a:cs typeface="Arial"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r">
              <a:buNone/>
              <a:defRPr sz="2000" b="1">
                <a:solidFill>
                  <a:srgbClr val="19153A"/>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Date Placeholder 3"/>
          <p:cNvSpPr>
            <a:spLocks noGrp="1"/>
          </p:cNvSpPr>
          <p:nvPr>
            <p:ph type="dt" sz="half" idx="10"/>
          </p:nvPr>
        </p:nvSpPr>
        <p:spPr/>
        <p:txBody>
          <a:bodyPr/>
          <a:lstStyle>
            <a:lvl1pPr>
              <a:defRPr/>
            </a:lvl1pPr>
          </a:lstStyle>
          <a:p>
            <a:pPr>
              <a:defRPr/>
            </a:pPr>
            <a:fld id="{2BB2D733-058C-4C8D-B3FC-312AFC43A20C}" type="datetimeFigureOut">
              <a:rPr lang="en-GB"/>
              <a:pPr>
                <a:defRPr/>
              </a:pPr>
              <a:t>24/10/2017</a:t>
            </a:fld>
            <a:endParaRPr lang="en-GB" dirty="0"/>
          </a:p>
        </p:txBody>
      </p:sp>
      <p:sp>
        <p:nvSpPr>
          <p:cNvPr id="7" name="Footer Placeholder 4"/>
          <p:cNvSpPr>
            <a:spLocks noGrp="1"/>
          </p:cNvSpPr>
          <p:nvPr>
            <p:ph type="ftr" sz="quarter" idx="11"/>
          </p:nvPr>
        </p:nvSpPr>
        <p:spPr/>
        <p:txBody>
          <a:bodyPr/>
          <a:lstStyle>
            <a:lvl1pPr>
              <a:defRPr/>
            </a:lvl1pPr>
          </a:lstStyle>
          <a:p>
            <a:pPr>
              <a:defRPr/>
            </a:pPr>
            <a:endParaRPr lang="en-GB"/>
          </a:p>
        </p:txBody>
      </p:sp>
      <p:sp>
        <p:nvSpPr>
          <p:cNvPr id="8" name="Slide Number Placeholder 5"/>
          <p:cNvSpPr>
            <a:spLocks noGrp="1"/>
          </p:cNvSpPr>
          <p:nvPr>
            <p:ph type="sldNum" sz="quarter" idx="12"/>
          </p:nvPr>
        </p:nvSpPr>
        <p:spPr/>
        <p:txBody>
          <a:bodyPr/>
          <a:lstStyle>
            <a:lvl1pPr>
              <a:defRPr/>
            </a:lvl1pPr>
          </a:lstStyle>
          <a:p>
            <a:fld id="{B32F619D-EB01-4A6F-AFF4-F9C627E74023}" type="slidenum">
              <a:rPr lang="en-GB" altLang="en-US"/>
              <a:pPr/>
              <a:t>‹#›</a:t>
            </a:fld>
            <a:endParaRPr lang="en-GB" altLang="en-US"/>
          </a:p>
        </p:txBody>
      </p:sp>
    </p:spTree>
    <p:extLst>
      <p:ext uri="{BB962C8B-B14F-4D97-AF65-F5344CB8AC3E}">
        <p14:creationId xmlns:p14="http://schemas.microsoft.com/office/powerpoint/2010/main" val="1332289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C83D897-1298-4D1D-AC6A-E2F0E88B5EDD}" type="datetimeFigureOut">
              <a:rPr lang="en-GB"/>
              <a:pPr>
                <a:defRPr/>
              </a:pPr>
              <a:t>24/10/2017</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91DE294-8822-48D7-80F9-C3AE6BC1337E}" type="slidenum">
              <a:rPr lang="en-GB" altLang="en-US"/>
              <a:pPr/>
              <a:t>‹#›</a:t>
            </a:fld>
            <a:endParaRPr lang="en-GB" altLang="en-US"/>
          </a:p>
        </p:txBody>
      </p:sp>
    </p:spTree>
    <p:extLst>
      <p:ext uri="{BB962C8B-B14F-4D97-AF65-F5344CB8AC3E}">
        <p14:creationId xmlns:p14="http://schemas.microsoft.com/office/powerpoint/2010/main" val="1144825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A3C085FC-E310-4285-BF3E-E09E674CF77D}" type="datetimeFigureOut">
              <a:rPr lang="en-GB"/>
              <a:pPr>
                <a:defRPr/>
              </a:pPr>
              <a:t>24/10/2017</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784E7AC3-A720-4413-92E6-FEB3092ABBD7}" type="slidenum">
              <a:rPr lang="en-GB" altLang="en-US"/>
              <a:pPr/>
              <a:t>‹#›</a:t>
            </a:fld>
            <a:endParaRPr lang="en-GB" altLang="en-US"/>
          </a:p>
        </p:txBody>
      </p:sp>
    </p:spTree>
    <p:extLst>
      <p:ext uri="{BB962C8B-B14F-4D97-AF65-F5344CB8AC3E}">
        <p14:creationId xmlns:p14="http://schemas.microsoft.com/office/powerpoint/2010/main" val="2684718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header"/>
          <p:cNvPicPr>
            <a:picLocks noChangeAspect="1" noChangeArrowheads="1"/>
          </p:cNvPicPr>
          <p:nvPr userDrawn="1"/>
        </p:nvPicPr>
        <p:blipFill>
          <a:blip r:embed="rId2">
            <a:extLst>
              <a:ext uri="{28A0092B-C50C-407E-A947-70E740481C1C}">
                <a14:useLocalDpi xmlns:a14="http://schemas.microsoft.com/office/drawing/2010/main" val="0"/>
              </a:ext>
            </a:extLst>
          </a:blip>
          <a:srcRect t="7935" b="10001"/>
          <a:stretch>
            <a:fillRect/>
          </a:stretch>
        </p:blipFill>
        <p:spPr bwMode="auto">
          <a:xfrm>
            <a:off x="0" y="-26988"/>
            <a:ext cx="9144000" cy="17716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2" descr="foote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08725"/>
            <a:ext cx="9144000" cy="549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002060"/>
                </a:solidFill>
                <a:latin typeface="Arial" pitchFamily="34" charset="0"/>
                <a:cs typeface="Arial"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457200" y="1772816"/>
            <a:ext cx="8229600" cy="4536504"/>
          </a:xfrm>
        </p:spPr>
        <p:txBody>
          <a:bodyPr/>
          <a:lstStyle>
            <a:lvl1pPr algn="l">
              <a:buNone/>
              <a:defRPr>
                <a:solidFill>
                  <a:srgbClr val="D77420"/>
                </a:solidFill>
                <a:latin typeface="Arial" pitchFamily="34" charset="0"/>
                <a:cs typeface="Arial" pitchFamily="34" charset="0"/>
              </a:defRPr>
            </a:lvl1pPr>
            <a:lvl2pPr marL="360363" indent="-268288">
              <a:buSzPct val="100000"/>
              <a:buFont typeface="Arial" pitchFamily="34" charset="0"/>
              <a:buChar char="•"/>
              <a:defRPr>
                <a:solidFill>
                  <a:srgbClr val="19153A"/>
                </a:solidFill>
                <a:latin typeface="Arial" pitchFamily="34" charset="0"/>
                <a:cs typeface="Arial" pitchFamily="34" charset="0"/>
              </a:defRPr>
            </a:lvl2pPr>
            <a:lvl3pPr marL="628650" indent="-268288">
              <a:buSzPct val="70000"/>
              <a:buFont typeface="Calibri" pitchFamily="34" charset="0"/>
              <a:buChar char="–"/>
              <a:defRPr>
                <a:solidFill>
                  <a:srgbClr val="19153A"/>
                </a:solidFill>
                <a:latin typeface="Arial" pitchFamily="34" charset="0"/>
                <a:cs typeface="Arial" pitchFamily="34" charset="0"/>
              </a:defRPr>
            </a:lvl3pPr>
            <a:lvl4pPr marL="895350" indent="-266700">
              <a:buSzPct val="70000"/>
              <a:buFont typeface="Wingdings" pitchFamily="2" charset="2"/>
              <a:buChar char="§"/>
              <a:defRPr>
                <a:solidFill>
                  <a:srgbClr val="19153A"/>
                </a:solidFill>
                <a:latin typeface="Arial" pitchFamily="34" charset="0"/>
                <a:cs typeface="Arial"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357737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5AEDF29-A2EE-4071-A991-FE71C31C8C93}" type="datetimeFigureOut">
              <a:rPr lang="en-GB"/>
              <a:pPr>
                <a:defRPr/>
              </a:pPr>
              <a:t>24/10/2017</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19A2D712-15D6-49A7-9DE4-0933D65AE52D}" type="slidenum">
              <a:rPr lang="en-GB" altLang="en-US"/>
              <a:pPr/>
              <a:t>‹#›</a:t>
            </a:fld>
            <a:endParaRPr lang="en-GB" altLang="en-US"/>
          </a:p>
        </p:txBody>
      </p:sp>
    </p:spTree>
    <p:extLst>
      <p:ext uri="{BB962C8B-B14F-4D97-AF65-F5344CB8AC3E}">
        <p14:creationId xmlns:p14="http://schemas.microsoft.com/office/powerpoint/2010/main" val="4234611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18E39848-ECA9-4D49-9432-8AC6D5A60B92}" type="datetimeFigureOut">
              <a:rPr lang="en-GB"/>
              <a:pPr>
                <a:defRPr/>
              </a:pPr>
              <a:t>24/10/2017</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FE4881F8-769D-4A64-A0AB-65143AC1BE36}" type="slidenum">
              <a:rPr lang="en-GB" altLang="en-US"/>
              <a:pPr/>
              <a:t>‹#›</a:t>
            </a:fld>
            <a:endParaRPr lang="en-GB" altLang="en-US"/>
          </a:p>
        </p:txBody>
      </p:sp>
    </p:spTree>
    <p:extLst>
      <p:ext uri="{BB962C8B-B14F-4D97-AF65-F5344CB8AC3E}">
        <p14:creationId xmlns:p14="http://schemas.microsoft.com/office/powerpoint/2010/main" val="1737385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4CBAB73F-D13A-4A43-9171-F0B4DD222B1D}" type="datetimeFigureOut">
              <a:rPr lang="en-GB"/>
              <a:pPr>
                <a:defRPr/>
              </a:pPr>
              <a:t>24/10/2017</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2EACF8C2-8D10-46DE-B9C6-CBE3A6EB16C9}" type="slidenum">
              <a:rPr lang="en-GB" altLang="en-US"/>
              <a:pPr/>
              <a:t>‹#›</a:t>
            </a:fld>
            <a:endParaRPr lang="en-GB" altLang="en-US"/>
          </a:p>
        </p:txBody>
      </p:sp>
    </p:spTree>
    <p:extLst>
      <p:ext uri="{BB962C8B-B14F-4D97-AF65-F5344CB8AC3E}">
        <p14:creationId xmlns:p14="http://schemas.microsoft.com/office/powerpoint/2010/main" val="1024570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9AB5EA9-6B06-4737-B70C-6F51A1C98D28}" type="datetimeFigureOut">
              <a:rPr lang="en-GB"/>
              <a:pPr>
                <a:defRPr/>
              </a:pPr>
              <a:t>24/10/2017</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0CC9ED00-8EDC-4F11-AFB8-BA488A5CA34A}" type="slidenum">
              <a:rPr lang="en-GB" altLang="en-US"/>
              <a:pPr/>
              <a:t>‹#›</a:t>
            </a:fld>
            <a:endParaRPr lang="en-GB" altLang="en-US"/>
          </a:p>
        </p:txBody>
      </p:sp>
    </p:spTree>
    <p:extLst>
      <p:ext uri="{BB962C8B-B14F-4D97-AF65-F5344CB8AC3E}">
        <p14:creationId xmlns:p14="http://schemas.microsoft.com/office/powerpoint/2010/main" val="3961048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5930D2E-E439-4CCA-B74D-D592743BFD6D}" type="datetimeFigureOut">
              <a:rPr lang="en-GB"/>
              <a:pPr>
                <a:defRPr/>
              </a:pPr>
              <a:t>24/10/2017</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5E245FC7-28AC-46C7-985F-4C7B3C1E0620}" type="slidenum">
              <a:rPr lang="en-GB" altLang="en-US"/>
              <a:pPr/>
              <a:t>‹#›</a:t>
            </a:fld>
            <a:endParaRPr lang="en-GB" altLang="en-US"/>
          </a:p>
        </p:txBody>
      </p:sp>
    </p:spTree>
    <p:extLst>
      <p:ext uri="{BB962C8B-B14F-4D97-AF65-F5344CB8AC3E}">
        <p14:creationId xmlns:p14="http://schemas.microsoft.com/office/powerpoint/2010/main" val="4233563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FAC1BF6-A399-4EEB-B042-E77F2F0109D0}" type="datetimeFigureOut">
              <a:rPr lang="en-GB"/>
              <a:pPr>
                <a:defRPr/>
              </a:pPr>
              <a:t>24/10/2017</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F8653B52-05DB-4600-919D-48203A93EBDE}" type="slidenum">
              <a:rPr lang="en-GB" altLang="en-US"/>
              <a:pPr/>
              <a:t>‹#›</a:t>
            </a:fld>
            <a:endParaRPr lang="en-GB" altLang="en-US"/>
          </a:p>
        </p:txBody>
      </p:sp>
    </p:spTree>
    <p:extLst>
      <p:ext uri="{BB962C8B-B14F-4D97-AF65-F5344CB8AC3E}">
        <p14:creationId xmlns:p14="http://schemas.microsoft.com/office/powerpoint/2010/main" val="1890769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EDB9292-977C-421E-9136-2693ABCBB96A}" type="datetimeFigureOut">
              <a:rPr lang="en-GB"/>
              <a:pPr>
                <a:defRPr/>
              </a:pPr>
              <a:t>24/10/2017</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76C8BDA6-CDB3-4CBC-A5BA-F8278F5C5899}" type="slidenum">
              <a:rPr lang="en-GB" altLang="en-US"/>
              <a:pPr/>
              <a:t>‹#›</a:t>
            </a:fld>
            <a:endParaRPr lang="en-GB" altLang="en-US"/>
          </a:p>
        </p:txBody>
      </p:sp>
    </p:spTree>
    <p:extLst>
      <p:ext uri="{BB962C8B-B14F-4D97-AF65-F5344CB8AC3E}">
        <p14:creationId xmlns:p14="http://schemas.microsoft.com/office/powerpoint/2010/main" val="3754928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85766E1-694D-40D3-BF17-3FD0E2755356}" type="datetimeFigureOut">
              <a:rPr lang="en-GB"/>
              <a:pPr>
                <a:defRPr/>
              </a:pPr>
              <a:t>24/10/2017</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1351F72F-1EAC-4AA3-B011-2840ECAB03C7}"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info@preiskel.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 Id="rId9" Type="http://schemas.openxmlformats.org/officeDocument/2006/relationships/image" Target="../media/image2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539552" y="2130425"/>
            <a:ext cx="8064896" cy="2019300"/>
          </a:xfrm>
        </p:spPr>
        <p:txBody>
          <a:bodyPr/>
          <a:lstStyle/>
          <a:p>
            <a:pPr eaLnBrk="1" hangingPunct="1"/>
            <a:r>
              <a:rPr lang="en-GB" altLang="en-US" sz="3200" b="0" dirty="0"/>
              <a:t>Technology and Oligopoly</a:t>
            </a:r>
          </a:p>
        </p:txBody>
      </p:sp>
      <p:pic>
        <p:nvPicPr>
          <p:cNvPr id="4100" name="Pictur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0" y="4941888"/>
            <a:ext cx="4572000" cy="6715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9399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836712"/>
            <a:ext cx="6408712" cy="864096"/>
          </a:xfrm>
        </p:spPr>
        <p:txBody>
          <a:bodyPr/>
          <a:lstStyle/>
          <a:p>
            <a:r>
              <a:rPr lang="en-GB" sz="4000" dirty="0">
                <a:solidFill>
                  <a:schemeClr val="bg1"/>
                </a:solidFill>
              </a:rPr>
              <a:t>mark ups and dividends</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0" y="1988840"/>
            <a:ext cx="8748464" cy="4176464"/>
          </a:xfrm>
          <a:prstGeom prst="rect">
            <a:avLst/>
          </a:prstGeom>
        </p:spPr>
      </p:pic>
    </p:spTree>
    <p:extLst>
      <p:ext uri="{BB962C8B-B14F-4D97-AF65-F5344CB8AC3E}">
        <p14:creationId xmlns:p14="http://schemas.microsoft.com/office/powerpoint/2010/main" val="821383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6712"/>
            <a:ext cx="6588224" cy="931540"/>
          </a:xfrm>
        </p:spPr>
        <p:txBody>
          <a:bodyPr/>
          <a:lstStyle/>
          <a:p>
            <a:r>
              <a:rPr lang="en-GB" sz="3600" dirty="0">
                <a:solidFill>
                  <a:schemeClr val="bg1"/>
                </a:solidFill>
              </a:rPr>
              <a:t>nature and structure matters</a:t>
            </a:r>
          </a:p>
        </p:txBody>
      </p:sp>
      <p:sp>
        <p:nvSpPr>
          <p:cNvPr id="3" name="Content Placeholder 2"/>
          <p:cNvSpPr>
            <a:spLocks noGrp="1"/>
          </p:cNvSpPr>
          <p:nvPr>
            <p:ph idx="1"/>
          </p:nvPr>
        </p:nvSpPr>
        <p:spPr>
          <a:xfrm>
            <a:off x="457200" y="1988840"/>
            <a:ext cx="8229600" cy="4320480"/>
          </a:xfrm>
        </p:spPr>
        <p:txBody>
          <a:bodyPr/>
          <a:lstStyle/>
          <a:p>
            <a:r>
              <a:rPr lang="en-GB" sz="2800" dirty="0"/>
              <a:t>Where are we? </a:t>
            </a:r>
          </a:p>
          <a:p>
            <a:r>
              <a:rPr lang="en-GB" sz="2800" dirty="0"/>
              <a:t>	“Monopoly competition” driven by advertising?</a:t>
            </a:r>
          </a:p>
          <a:p>
            <a:r>
              <a:rPr lang="en-GB" sz="2800" dirty="0"/>
              <a:t>	“Oligopoly”? </a:t>
            </a:r>
          </a:p>
          <a:p>
            <a:endParaRPr lang="en-GB" sz="2800" dirty="0"/>
          </a:p>
          <a:p>
            <a:endParaRPr lang="en-GB" sz="2800" dirty="0"/>
          </a:p>
          <a:p>
            <a:endParaRPr lang="en-GB" dirty="0"/>
          </a:p>
          <a:p>
            <a:endParaRPr lang="en-GB"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76270" y="3573016"/>
            <a:ext cx="8849176" cy="27363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7428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08720"/>
            <a:ext cx="6588224" cy="864096"/>
          </a:xfrm>
        </p:spPr>
        <p:txBody>
          <a:bodyPr/>
          <a:lstStyle/>
          <a:p>
            <a:r>
              <a:rPr lang="en-GB" sz="3600" dirty="0">
                <a:solidFill>
                  <a:schemeClr val="bg1"/>
                </a:solidFill>
              </a:rPr>
              <a:t> </a:t>
            </a:r>
            <a:r>
              <a:rPr lang="en-GB" sz="3600" dirty="0" err="1">
                <a:solidFill>
                  <a:schemeClr val="bg1"/>
                </a:solidFill>
              </a:rPr>
              <a:t>Aghion</a:t>
            </a:r>
            <a:r>
              <a:rPr lang="en-GB" sz="3600" dirty="0">
                <a:solidFill>
                  <a:schemeClr val="bg1"/>
                </a:solidFill>
              </a:rPr>
              <a:t> on innovation </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333424" y="1773238"/>
            <a:ext cx="4477152" cy="4535487"/>
          </a:xfrm>
          <a:prstGeom prst="rect">
            <a:avLst/>
          </a:prstGeom>
        </p:spPr>
      </p:pic>
    </p:spTree>
    <p:extLst>
      <p:ext uri="{BB962C8B-B14F-4D97-AF65-F5344CB8AC3E}">
        <p14:creationId xmlns:p14="http://schemas.microsoft.com/office/powerpoint/2010/main" val="1847024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08720"/>
            <a:ext cx="6588224" cy="508918"/>
          </a:xfrm>
        </p:spPr>
        <p:txBody>
          <a:bodyPr/>
          <a:lstStyle/>
          <a:p>
            <a:r>
              <a:rPr lang="en-GB" dirty="0">
                <a:solidFill>
                  <a:schemeClr val="bg1"/>
                </a:solidFill>
              </a:rPr>
              <a:t>How did we get here? </a:t>
            </a: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27584" y="1844824"/>
            <a:ext cx="6984776" cy="4320480"/>
          </a:xfrm>
        </p:spPr>
      </p:pic>
    </p:spTree>
    <p:extLst>
      <p:ext uri="{BB962C8B-B14F-4D97-AF65-F5344CB8AC3E}">
        <p14:creationId xmlns:p14="http://schemas.microsoft.com/office/powerpoint/2010/main" val="3372760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6712"/>
            <a:ext cx="6516216" cy="864096"/>
          </a:xfrm>
        </p:spPr>
        <p:txBody>
          <a:bodyPr/>
          <a:lstStyle/>
          <a:p>
            <a:r>
              <a:rPr lang="en-GB" sz="4000" dirty="0">
                <a:solidFill>
                  <a:schemeClr val="bg1"/>
                </a:solidFill>
              </a:rPr>
              <a:t>so…where are we?</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GB" sz="2400" dirty="0"/>
              <a:t>Oligopolistic or monopolistic competition increasing? higher exit, lower entry, less dynamism, older, higher mark ups and dividends. </a:t>
            </a:r>
          </a:p>
          <a:p>
            <a:pPr marL="457200" indent="-457200">
              <a:buFont typeface="Arial" panose="020B0604020202020204" pitchFamily="34" charset="0"/>
              <a:buChar char="•"/>
            </a:pPr>
            <a:r>
              <a:rPr lang="en-GB" sz="2400" dirty="0"/>
              <a:t>Ad funded business can lead to inefficiency.</a:t>
            </a:r>
          </a:p>
          <a:p>
            <a:pPr marL="457200" indent="-457200">
              <a:buFont typeface="Arial" panose="020B0604020202020204" pitchFamily="34" charset="0"/>
              <a:buChar char="•"/>
            </a:pPr>
            <a:r>
              <a:rPr lang="en-GB" sz="2400" dirty="0"/>
              <a:t>Innovation rate increases with reduced competition, and reduces with too much (or too little). </a:t>
            </a:r>
          </a:p>
          <a:p>
            <a:pPr marL="457200" indent="-457200">
              <a:buFont typeface="Arial" panose="020B0604020202020204" pitchFamily="34" charset="0"/>
              <a:buChar char="•"/>
            </a:pPr>
            <a:r>
              <a:rPr lang="en-GB" sz="2400" dirty="0"/>
              <a:t>Market structure affects growth rates &amp; opportunity. </a:t>
            </a:r>
          </a:p>
          <a:p>
            <a:pPr marL="457200" indent="-457200">
              <a:buFont typeface="Arial" panose="020B0604020202020204" pitchFamily="34" charset="0"/>
              <a:buChar char="•"/>
            </a:pPr>
            <a:r>
              <a:rPr lang="en-GB" sz="2400" dirty="0"/>
              <a:t>Consumers have reduced choices </a:t>
            </a:r>
          </a:p>
          <a:p>
            <a:pPr marL="457200" indent="-457200">
              <a:buFont typeface="Arial" panose="020B0604020202020204" pitchFamily="34" charset="0"/>
              <a:buChar char="•"/>
            </a:pPr>
            <a:r>
              <a:rPr lang="en-GB" sz="2400" dirty="0"/>
              <a:t>People everywhere faced with the re-feudalisation of society and lack of chance?   </a:t>
            </a:r>
          </a:p>
          <a:p>
            <a:endParaRPr lang="en-GB" dirty="0"/>
          </a:p>
        </p:txBody>
      </p:sp>
    </p:spTree>
    <p:extLst>
      <p:ext uri="{BB962C8B-B14F-4D97-AF65-F5344CB8AC3E}">
        <p14:creationId xmlns:p14="http://schemas.microsoft.com/office/powerpoint/2010/main" val="481547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4" y="980728"/>
            <a:ext cx="6593568" cy="580926"/>
          </a:xfrm>
        </p:spPr>
        <p:txBody>
          <a:bodyPr/>
          <a:lstStyle/>
          <a:p>
            <a:r>
              <a:rPr lang="en-GB" dirty="0">
                <a:solidFill>
                  <a:schemeClr val="bg1"/>
                </a:solidFill>
              </a:rPr>
              <a:t>the limits of the law?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344" y="1772816"/>
            <a:ext cx="9128655" cy="4514418"/>
          </a:xfrm>
        </p:spPr>
      </p:pic>
    </p:spTree>
    <p:extLst>
      <p:ext uri="{BB962C8B-B14F-4D97-AF65-F5344CB8AC3E}">
        <p14:creationId xmlns:p14="http://schemas.microsoft.com/office/powerpoint/2010/main" val="173619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0728"/>
            <a:ext cx="6588224" cy="436910"/>
          </a:xfrm>
        </p:spPr>
        <p:txBody>
          <a:bodyPr/>
          <a:lstStyle/>
          <a:p>
            <a:r>
              <a:rPr lang="en-GB" sz="4000" dirty="0">
                <a:solidFill>
                  <a:schemeClr val="bg1"/>
                </a:solidFill>
              </a:rPr>
              <a:t>the ‘database of intentions’</a:t>
            </a:r>
          </a:p>
        </p:txBody>
      </p:sp>
      <p:sp>
        <p:nvSpPr>
          <p:cNvPr id="3" name="Content Placeholder 2"/>
          <p:cNvSpPr>
            <a:spLocks noGrp="1"/>
          </p:cNvSpPr>
          <p:nvPr>
            <p:ph idx="1"/>
          </p:nvPr>
        </p:nvSpPr>
        <p:spPr/>
        <p:txBody>
          <a:bodyPr/>
          <a:lstStyle/>
          <a:p>
            <a:pPr marL="0" indent="0"/>
            <a:r>
              <a:rPr lang="en-GB" i="1" dirty="0"/>
              <a:t>“</a:t>
            </a:r>
            <a:r>
              <a:rPr lang="en-GB" sz="2000" i="1" dirty="0"/>
              <a:t>The Database of Intentions lives in many places, but three or four places in particular hold a massive amount of this data (</a:t>
            </a:r>
            <a:r>
              <a:rPr lang="en-GB" sz="2000" i="1" dirty="0" err="1"/>
              <a:t>ie</a:t>
            </a:r>
            <a:r>
              <a:rPr lang="en-GB" sz="2000" i="1" dirty="0"/>
              <a:t> MSN, Google, and Yahoo). This information represents, in aggregate form, a place holder for the intentions of humankind – a massive database of desires, needs, wants, and likes that can be discovered, </a:t>
            </a:r>
            <a:r>
              <a:rPr lang="en-GB" sz="2000" i="1" dirty="0" err="1"/>
              <a:t>supoenaed</a:t>
            </a:r>
            <a:r>
              <a:rPr lang="en-GB" sz="2000" i="1" dirty="0"/>
              <a:t>, archived, tracked, and exploited to all sorts of ends. Such a beast has never before existed in the history of culture, but is almost guaranteed to grow exponentially from this day forward. This artefact can tell us extraordinary things about who we are and what we want as a culture. And it has the potential to be abused in equally extraordinary fashion</a:t>
            </a:r>
            <a:r>
              <a:rPr lang="en-GB" sz="2000" dirty="0"/>
              <a:t>.”</a:t>
            </a:r>
          </a:p>
          <a:p>
            <a:r>
              <a:rPr lang="en-GB" sz="2000" dirty="0"/>
              <a:t>	</a:t>
            </a:r>
          </a:p>
          <a:p>
            <a:pPr marL="0" indent="0"/>
            <a:r>
              <a:rPr lang="en-GB" sz="2400" dirty="0"/>
              <a:t>Pamela Jones Harbour ( dissent) FTC Google /Double Click 2007  </a:t>
            </a:r>
          </a:p>
        </p:txBody>
      </p:sp>
    </p:spTree>
    <p:extLst>
      <p:ext uri="{BB962C8B-B14F-4D97-AF65-F5344CB8AC3E}">
        <p14:creationId xmlns:p14="http://schemas.microsoft.com/office/powerpoint/2010/main" val="506337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6712"/>
            <a:ext cx="6382544" cy="911210"/>
          </a:xfrm>
        </p:spPr>
        <p:txBody>
          <a:bodyPr/>
          <a:lstStyle/>
          <a:p>
            <a:r>
              <a:rPr lang="en-GB" sz="3200" dirty="0">
                <a:solidFill>
                  <a:schemeClr val="bg1"/>
                </a:solidFill>
              </a:rPr>
              <a:t>What do we do? </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GB" sz="2800" dirty="0"/>
              <a:t>US context concentration, corporatism and accumulation of power:  Democrats propose a “Better Deal”</a:t>
            </a:r>
            <a:r>
              <a:rPr lang="en-GB" sz="2800" dirty="0">
                <a:solidFill>
                  <a:schemeClr val="accent6">
                    <a:lumMod val="75000"/>
                  </a:schemeClr>
                </a:solidFill>
              </a:rPr>
              <a:t> - “</a:t>
            </a:r>
            <a:r>
              <a:rPr lang="en-GB" sz="2800" i="1" dirty="0">
                <a:solidFill>
                  <a:schemeClr val="accent6">
                    <a:lumMod val="75000"/>
                  </a:schemeClr>
                </a:solidFill>
              </a:rPr>
              <a:t>Hipster antitrust</a:t>
            </a:r>
            <a:r>
              <a:rPr lang="en-GB" sz="2800" dirty="0">
                <a:solidFill>
                  <a:schemeClr val="accent6">
                    <a:lumMod val="75000"/>
                  </a:schemeClr>
                </a:solidFill>
              </a:rPr>
              <a:t>”</a:t>
            </a:r>
          </a:p>
          <a:p>
            <a:pPr marL="457200" indent="-457200">
              <a:buFont typeface="Arial" panose="020B0604020202020204" pitchFamily="34" charset="0"/>
              <a:buChar char="•"/>
            </a:pPr>
            <a:r>
              <a:rPr lang="en-GB" sz="2800" b="1" i="1" dirty="0"/>
              <a:t>Res </a:t>
            </a:r>
            <a:r>
              <a:rPr lang="en-GB" sz="2800" b="1" i="1" dirty="0" err="1"/>
              <a:t>Publica</a:t>
            </a:r>
            <a:r>
              <a:rPr lang="en-GB" sz="2800" b="1" i="1" dirty="0"/>
              <a:t>: </a:t>
            </a:r>
            <a:r>
              <a:rPr lang="en-GB" sz="2800" dirty="0"/>
              <a:t>third way?</a:t>
            </a:r>
          </a:p>
          <a:p>
            <a:pPr marL="457200" indent="-457200">
              <a:buFont typeface="Arial" panose="020B0604020202020204" pitchFamily="34" charset="0"/>
              <a:buChar char="•"/>
            </a:pPr>
            <a:r>
              <a:rPr lang="en-GB" sz="2800" dirty="0"/>
              <a:t>Public interest merger assessments for (regulated) utility, media plurality, defence and privacy? </a:t>
            </a:r>
          </a:p>
          <a:p>
            <a:pPr marL="457200" indent="-457200">
              <a:buFont typeface="Arial" panose="020B0604020202020204" pitchFamily="34" charset="0"/>
              <a:buChar char="•"/>
            </a:pPr>
            <a:r>
              <a:rPr lang="en-GB" sz="2800" dirty="0"/>
              <a:t>Regulation of the new utilities? </a:t>
            </a:r>
          </a:p>
          <a:p>
            <a:pPr marL="457200" indent="-457200">
              <a:buFont typeface="Arial" panose="020B0604020202020204" pitchFamily="34" charset="0"/>
              <a:buChar char="•"/>
            </a:pPr>
            <a:r>
              <a:rPr lang="en-GB" sz="2800" dirty="0"/>
              <a:t>Regulation of Oligopoly?</a:t>
            </a:r>
          </a:p>
        </p:txBody>
      </p:sp>
    </p:spTree>
    <p:extLst>
      <p:ext uri="{BB962C8B-B14F-4D97-AF65-F5344CB8AC3E}">
        <p14:creationId xmlns:p14="http://schemas.microsoft.com/office/powerpoint/2010/main" val="791946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2915816" y="2852936"/>
            <a:ext cx="3384550" cy="2400300"/>
          </a:xfrm>
          <a:prstGeom prst="rect">
            <a:avLst/>
          </a:prstGeom>
        </p:spPr>
        <p:txBody>
          <a:bodyPr>
            <a:normAutofit fontScale="92500" lnSpcReduction="20000"/>
          </a:bodyPr>
          <a:lstStyle>
            <a:lvl1pPr marL="0" indent="0" algn="r" defTabSz="914400" rtl="0" eaLnBrk="1" latinLnBrk="0" hangingPunct="1">
              <a:spcBef>
                <a:spcPct val="20000"/>
              </a:spcBef>
              <a:buFont typeface="Arial" pitchFamily="34" charset="0"/>
              <a:buNone/>
              <a:defRPr sz="2000" b="1" kern="1200">
                <a:solidFill>
                  <a:srgbClr val="19153A"/>
                </a:solidFill>
                <a:latin typeface="Arial" pitchFamily="34" charset="0"/>
                <a:ea typeface="+mn-ea"/>
                <a:cs typeface="Arial"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auto">
              <a:spcAft>
                <a:spcPts val="0"/>
              </a:spcAft>
              <a:defRPr/>
            </a:pPr>
            <a:r>
              <a:rPr lang="en-GB" sz="2600" dirty="0"/>
              <a:t>PREISKEL &amp; CO LLP</a:t>
            </a:r>
          </a:p>
          <a:p>
            <a:pPr algn="l" fontAlgn="auto">
              <a:spcAft>
                <a:spcPts val="0"/>
              </a:spcAft>
              <a:defRPr/>
            </a:pPr>
            <a:r>
              <a:rPr lang="en-GB" sz="1700" b="0" dirty="0"/>
              <a:t>4 King’s Bench Walk</a:t>
            </a:r>
          </a:p>
          <a:p>
            <a:pPr algn="l" fontAlgn="auto">
              <a:spcAft>
                <a:spcPts val="0"/>
              </a:spcAft>
              <a:defRPr/>
            </a:pPr>
            <a:r>
              <a:rPr lang="en-GB" sz="1700" b="0" dirty="0"/>
              <a:t>Temple</a:t>
            </a:r>
          </a:p>
          <a:p>
            <a:pPr algn="l" fontAlgn="auto">
              <a:spcAft>
                <a:spcPts val="0"/>
              </a:spcAft>
              <a:defRPr/>
            </a:pPr>
            <a:r>
              <a:rPr lang="en-GB" sz="1700" b="0" dirty="0"/>
              <a:t>London  EC4Y 7DL </a:t>
            </a:r>
          </a:p>
          <a:p>
            <a:pPr algn="l" fontAlgn="auto">
              <a:spcAft>
                <a:spcPts val="0"/>
              </a:spcAft>
              <a:defRPr/>
            </a:pPr>
            <a:r>
              <a:rPr lang="en-GB" sz="1700" b="0" dirty="0"/>
              <a:t>United Kingdom</a:t>
            </a:r>
          </a:p>
          <a:p>
            <a:pPr algn="l" fontAlgn="auto">
              <a:spcAft>
                <a:spcPts val="0"/>
              </a:spcAft>
              <a:defRPr/>
            </a:pPr>
            <a:endParaRPr lang="en-GB" sz="1700" dirty="0"/>
          </a:p>
          <a:p>
            <a:pPr algn="l" fontAlgn="auto">
              <a:spcAft>
                <a:spcPts val="0"/>
              </a:spcAft>
              <a:defRPr/>
            </a:pPr>
            <a:r>
              <a:rPr lang="en-GB" sz="1700" b="0" dirty="0"/>
              <a:t>Tel:  +44 207 332 5640</a:t>
            </a:r>
          </a:p>
          <a:p>
            <a:pPr algn="l" fontAlgn="auto">
              <a:spcAft>
                <a:spcPts val="0"/>
              </a:spcAft>
              <a:defRPr/>
            </a:pPr>
            <a:r>
              <a:rPr lang="en-GB" sz="1600" dirty="0">
                <a:hlinkClick r:id="rId3"/>
              </a:rPr>
              <a:t>info@preiskel.com</a:t>
            </a:r>
            <a:endParaRPr lang="en-GB" sz="1600" dirty="0"/>
          </a:p>
          <a:p>
            <a:pPr algn="l" fontAlgn="auto">
              <a:spcAft>
                <a:spcPts val="0"/>
              </a:spcAft>
              <a:defRPr/>
            </a:pPr>
            <a:r>
              <a:rPr lang="en-GB" sz="1600" dirty="0">
                <a:solidFill>
                  <a:srgbClr val="D77420"/>
                </a:solidFill>
              </a:rPr>
              <a:t>www.preiskel.com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179512" y="1773238"/>
            <a:ext cx="8713663" cy="4535487"/>
          </a:xfrm>
        </p:spPr>
        <p:txBody>
          <a:bodyPr/>
          <a:lstStyle/>
          <a:p>
            <a:pPr algn="ctr" eaLnBrk="1" hangingPunct="1"/>
            <a:r>
              <a:rPr lang="en-GB" altLang="en-US" dirty="0"/>
              <a:t>   Awards and Recognition</a:t>
            </a:r>
          </a:p>
          <a:p>
            <a:pPr eaLnBrk="1" hangingPunct="1"/>
            <a:endParaRPr lang="en-GB" altLang="en-US" sz="1000" dirty="0"/>
          </a:p>
          <a:p>
            <a:pPr eaLnBrk="1" hangingPunct="1">
              <a:spcBef>
                <a:spcPts val="400"/>
              </a:spcBef>
              <a:buFont typeface="Arial" panose="020B0604020202020204" pitchFamily="34" charset="0"/>
              <a:buChar char="•"/>
            </a:pPr>
            <a:r>
              <a:rPr lang="en-GB" altLang="en-US" sz="2000" b="1" dirty="0">
                <a:solidFill>
                  <a:srgbClr val="19153A"/>
                </a:solidFill>
              </a:rPr>
              <a:t>Global Law Experts           </a:t>
            </a:r>
            <a:r>
              <a:rPr lang="en-GB" altLang="en-US" sz="2000" dirty="0">
                <a:solidFill>
                  <a:srgbClr val="19153A"/>
                </a:solidFill>
              </a:rPr>
              <a:t>‘Communications Law Firm of the Year 2017’</a:t>
            </a:r>
          </a:p>
          <a:p>
            <a:pPr eaLnBrk="1" hangingPunct="1">
              <a:spcBef>
                <a:spcPts val="400"/>
              </a:spcBef>
              <a:buFont typeface="Arial" panose="020B0604020202020204" pitchFamily="34" charset="0"/>
              <a:buChar char="•"/>
            </a:pPr>
            <a:endParaRPr lang="en-GB" altLang="en-US" sz="800" dirty="0">
              <a:solidFill>
                <a:srgbClr val="19153A"/>
              </a:solidFill>
            </a:endParaRPr>
          </a:p>
          <a:p>
            <a:pPr algn="just">
              <a:spcBef>
                <a:spcPts val="400"/>
              </a:spcBef>
              <a:spcAft>
                <a:spcPts val="0"/>
              </a:spcAft>
              <a:buFont typeface="Arial" panose="020B0604020202020204" pitchFamily="34" charset="0"/>
              <a:buChar char="•"/>
            </a:pPr>
            <a:r>
              <a:rPr lang="en-US" sz="2000" b="1" dirty="0" err="1">
                <a:solidFill>
                  <a:srgbClr val="19153A"/>
                </a:solidFill>
              </a:rPr>
              <a:t>CorporateINTL</a:t>
            </a:r>
            <a:r>
              <a:rPr lang="en-US" sz="2000" b="1" dirty="0">
                <a:solidFill>
                  <a:srgbClr val="19153A"/>
                </a:solidFill>
              </a:rPr>
              <a:t>             </a:t>
            </a:r>
            <a:r>
              <a:rPr lang="en-US" sz="2000" dirty="0">
                <a:solidFill>
                  <a:srgbClr val="19153A"/>
                </a:solidFill>
              </a:rPr>
              <a:t>‘Telecommunications Law Firm of the Year 2017’</a:t>
            </a:r>
          </a:p>
          <a:p>
            <a:pPr algn="just">
              <a:spcBef>
                <a:spcPts val="400"/>
              </a:spcBef>
              <a:spcAft>
                <a:spcPts val="0"/>
              </a:spcAft>
              <a:buFont typeface="Arial" panose="020B0604020202020204" pitchFamily="34" charset="0"/>
              <a:buChar char="•"/>
            </a:pPr>
            <a:endParaRPr lang="en-GB" sz="800" dirty="0">
              <a:solidFill>
                <a:srgbClr val="19153A"/>
              </a:solidFill>
            </a:endParaRPr>
          </a:p>
          <a:p>
            <a:pPr eaLnBrk="1" hangingPunct="1">
              <a:spcBef>
                <a:spcPts val="400"/>
              </a:spcBef>
              <a:buFont typeface="Arial" panose="020B0604020202020204" pitchFamily="34" charset="0"/>
              <a:buChar char="•"/>
            </a:pPr>
            <a:r>
              <a:rPr lang="en-GB" altLang="en-US" sz="2000" b="1" dirty="0">
                <a:solidFill>
                  <a:srgbClr val="19153A"/>
                </a:solidFill>
              </a:rPr>
              <a:t>Chambers &amp; Partners  </a:t>
            </a:r>
            <a:r>
              <a:rPr lang="en-GB" altLang="en-US" sz="2000" dirty="0">
                <a:solidFill>
                  <a:srgbClr val="19153A"/>
                </a:solidFill>
              </a:rPr>
              <a:t>‘Competition, IT &amp; Telecoms Leading Firm 2017’</a:t>
            </a:r>
          </a:p>
          <a:p>
            <a:pPr eaLnBrk="1" hangingPunct="1">
              <a:spcBef>
                <a:spcPts val="400"/>
              </a:spcBef>
              <a:buFont typeface="Arial" panose="020B0604020202020204" pitchFamily="34" charset="0"/>
              <a:buChar char="•"/>
            </a:pPr>
            <a:endParaRPr lang="en-GB" altLang="en-US" sz="800" dirty="0">
              <a:solidFill>
                <a:srgbClr val="19153A"/>
              </a:solidFill>
            </a:endParaRPr>
          </a:p>
          <a:p>
            <a:pPr eaLnBrk="1" hangingPunct="1">
              <a:spcBef>
                <a:spcPts val="400"/>
              </a:spcBef>
              <a:buFont typeface="Arial" panose="020B0604020202020204" pitchFamily="34" charset="0"/>
              <a:buChar char="•"/>
            </a:pPr>
            <a:r>
              <a:rPr lang="en-GB" altLang="en-US" sz="2000" b="1" dirty="0">
                <a:solidFill>
                  <a:srgbClr val="19153A"/>
                </a:solidFill>
              </a:rPr>
              <a:t>Legal 500              </a:t>
            </a:r>
            <a:r>
              <a:rPr lang="en-GB" altLang="en-US" sz="2000" dirty="0">
                <a:solidFill>
                  <a:srgbClr val="19153A"/>
                </a:solidFill>
              </a:rPr>
              <a:t>‘Technology, Media and Telecoms Leading Firm 2017’</a:t>
            </a:r>
          </a:p>
          <a:p>
            <a:pPr eaLnBrk="1" hangingPunct="1">
              <a:spcBef>
                <a:spcPts val="400"/>
              </a:spcBef>
              <a:buFont typeface="Arial" panose="020B0604020202020204" pitchFamily="34" charset="0"/>
              <a:buChar char="•"/>
            </a:pPr>
            <a:endParaRPr lang="en-GB" altLang="en-US" sz="800" dirty="0">
              <a:solidFill>
                <a:srgbClr val="19153A"/>
              </a:solidFill>
            </a:endParaRPr>
          </a:p>
          <a:p>
            <a:pPr eaLnBrk="1" hangingPunct="1">
              <a:spcBef>
                <a:spcPts val="400"/>
              </a:spcBef>
              <a:buFont typeface="Arial" panose="020B0604020202020204" pitchFamily="34" charset="0"/>
              <a:buChar char="•"/>
            </a:pPr>
            <a:r>
              <a:rPr lang="en-GB" altLang="en-US" sz="2000" b="1" dirty="0" err="1">
                <a:solidFill>
                  <a:srgbClr val="19153A"/>
                </a:solidFill>
              </a:rPr>
              <a:t>WhosWhoLegal</a:t>
            </a:r>
            <a:r>
              <a:rPr lang="en-GB" altLang="en-US" sz="2000" b="1" dirty="0">
                <a:solidFill>
                  <a:srgbClr val="19153A"/>
                </a:solidFill>
              </a:rPr>
              <a:t>            </a:t>
            </a:r>
            <a:r>
              <a:rPr lang="en-GB" altLang="en-US" sz="2000" dirty="0">
                <a:solidFill>
                  <a:srgbClr val="19153A"/>
                </a:solidFill>
              </a:rPr>
              <a:t>‘Telecoms Media &amp; Tech Leading Lawyers 2017’</a:t>
            </a:r>
          </a:p>
          <a:p>
            <a:pPr eaLnBrk="1" hangingPunct="1">
              <a:spcBef>
                <a:spcPts val="400"/>
              </a:spcBef>
              <a:buFont typeface="Arial" panose="020B0604020202020204" pitchFamily="34" charset="0"/>
              <a:buChar char="•"/>
            </a:pPr>
            <a:endParaRPr lang="en-GB" altLang="en-US" sz="800" dirty="0">
              <a:solidFill>
                <a:srgbClr val="19153A"/>
              </a:solidFill>
            </a:endParaRPr>
          </a:p>
          <a:p>
            <a:pPr eaLnBrk="1" hangingPunct="1">
              <a:spcBef>
                <a:spcPts val="400"/>
              </a:spcBef>
              <a:buFont typeface="Arial" panose="020B0604020202020204" pitchFamily="34" charset="0"/>
              <a:buChar char="•"/>
            </a:pPr>
            <a:r>
              <a:rPr lang="en-GB" altLang="en-US" sz="2000" b="1" dirty="0">
                <a:solidFill>
                  <a:srgbClr val="19153A"/>
                </a:solidFill>
              </a:rPr>
              <a:t>Best Lawyers                                 </a:t>
            </a:r>
            <a:r>
              <a:rPr lang="en-GB" altLang="en-US" sz="2000" dirty="0">
                <a:solidFill>
                  <a:srgbClr val="19153A"/>
                </a:solidFill>
              </a:rPr>
              <a:t> ‘Media and Entertainment Law 2017’</a:t>
            </a:r>
          </a:p>
          <a:p>
            <a:pPr eaLnBrk="1" hangingPunct="1">
              <a:spcBef>
                <a:spcPts val="400"/>
              </a:spcBef>
              <a:buFont typeface="Arial" panose="020B0604020202020204" pitchFamily="34" charset="0"/>
              <a:buChar char="•"/>
            </a:pPr>
            <a:endParaRPr lang="en-GB" altLang="en-US" sz="800" dirty="0">
              <a:solidFill>
                <a:srgbClr val="19153A"/>
              </a:solidFill>
            </a:endParaRPr>
          </a:p>
          <a:p>
            <a:pPr eaLnBrk="1" hangingPunct="1">
              <a:spcBef>
                <a:spcPts val="400"/>
              </a:spcBef>
              <a:buFont typeface="Arial" panose="020B0604020202020204" pitchFamily="34" charset="0"/>
              <a:buChar char="•"/>
            </a:pPr>
            <a:r>
              <a:rPr lang="en-GB" altLang="en-US" sz="2000" b="1" dirty="0">
                <a:solidFill>
                  <a:srgbClr val="19153A"/>
                </a:solidFill>
              </a:rPr>
              <a:t>Getting the Deal Through</a:t>
            </a:r>
            <a:r>
              <a:rPr lang="en-GB" altLang="en-US" sz="2000" dirty="0">
                <a:solidFill>
                  <a:srgbClr val="19153A"/>
                </a:solidFill>
              </a:rPr>
              <a:t>                                  ‘National Experts, 2017’</a:t>
            </a:r>
          </a:p>
          <a:p>
            <a:pPr eaLnBrk="1" hangingPunct="1">
              <a:spcBef>
                <a:spcPts val="400"/>
              </a:spcBef>
              <a:buFont typeface="Arial" panose="020B0604020202020204" pitchFamily="34" charset="0"/>
              <a:buChar char="•"/>
            </a:pPr>
            <a:endParaRPr lang="en-GB" altLang="en-US" sz="2000" b="1" dirty="0">
              <a:solidFill>
                <a:srgbClr val="19153A"/>
              </a:solidFill>
            </a:endParaRPr>
          </a:p>
        </p:txBody>
      </p:sp>
    </p:spTree>
    <p:extLst>
      <p:ext uri="{BB962C8B-B14F-4D97-AF65-F5344CB8AC3E}">
        <p14:creationId xmlns:p14="http://schemas.microsoft.com/office/powerpoint/2010/main" val="77154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08720"/>
            <a:ext cx="6588224" cy="580926"/>
          </a:xfrm>
        </p:spPr>
        <p:txBody>
          <a:bodyPr/>
          <a:lstStyle/>
          <a:p>
            <a:r>
              <a:rPr lang="en-GB" dirty="0">
                <a:solidFill>
                  <a:schemeClr val="bg1"/>
                </a:solidFill>
              </a:rPr>
              <a:t>outline</a:t>
            </a:r>
          </a:p>
        </p:txBody>
      </p:sp>
      <p:sp>
        <p:nvSpPr>
          <p:cNvPr id="3" name="Content Placeholder 2"/>
          <p:cNvSpPr>
            <a:spLocks noGrp="1"/>
          </p:cNvSpPr>
          <p:nvPr>
            <p:ph idx="1"/>
          </p:nvPr>
        </p:nvSpPr>
        <p:spPr>
          <a:xfrm>
            <a:off x="539552" y="1772816"/>
            <a:ext cx="8229600" cy="4536504"/>
          </a:xfrm>
        </p:spPr>
        <p:txBody>
          <a:bodyPr/>
          <a:lstStyle/>
          <a:p>
            <a:pPr marL="457200" indent="-457200">
              <a:buFont typeface="Arial" panose="020B0604020202020204" pitchFamily="34" charset="0"/>
              <a:buChar char="•"/>
            </a:pPr>
            <a:r>
              <a:rPr lang="en-GB" dirty="0"/>
              <a:t>tech sector issues: data privacy, defence and security, news, elections ..and democracy..?</a:t>
            </a:r>
          </a:p>
          <a:p>
            <a:pPr marL="457200" indent="-457200">
              <a:buFont typeface="Arial" panose="020B0604020202020204" pitchFamily="34" charset="0"/>
              <a:buChar char="•"/>
            </a:pPr>
            <a:r>
              <a:rPr lang="en-GB" dirty="0"/>
              <a:t>concentration of power and wealth -oligopolies everywhere?</a:t>
            </a:r>
          </a:p>
          <a:p>
            <a:pPr marL="457200" indent="-457200">
              <a:buFont typeface="Arial" panose="020B0604020202020204" pitchFamily="34" charset="0"/>
              <a:buChar char="•"/>
            </a:pPr>
            <a:r>
              <a:rPr lang="en-GB" dirty="0"/>
              <a:t>economics: opportunity, growth and jobs</a:t>
            </a:r>
          </a:p>
          <a:p>
            <a:pPr marL="457200" indent="-457200">
              <a:buFont typeface="Arial" panose="020B0604020202020204" pitchFamily="34" charset="0"/>
              <a:buChar char="•"/>
            </a:pPr>
            <a:r>
              <a:rPr lang="en-GB" dirty="0"/>
              <a:t>regulation of the (new) utilities ?   </a:t>
            </a:r>
          </a:p>
        </p:txBody>
      </p:sp>
    </p:spTree>
    <p:extLst>
      <p:ext uri="{BB962C8B-B14F-4D97-AF65-F5344CB8AC3E}">
        <p14:creationId xmlns:p14="http://schemas.microsoft.com/office/powerpoint/2010/main" val="396255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395536" y="1700808"/>
            <a:ext cx="8497639" cy="4535487"/>
          </a:xfrm>
        </p:spPr>
        <p:txBody>
          <a:bodyPr/>
          <a:lstStyle/>
          <a:p>
            <a:pPr algn="ctr" eaLnBrk="1" hangingPunct="1"/>
            <a:r>
              <a:rPr lang="en-GB" altLang="en-US" sz="2800" dirty="0"/>
              <a:t>Awards and Recognition</a:t>
            </a:r>
          </a:p>
          <a:p>
            <a:pPr eaLnBrk="1" hangingPunct="1"/>
            <a:endParaRPr lang="en-GB" altLang="en-US" sz="1000" dirty="0">
              <a:solidFill>
                <a:srgbClr val="001848"/>
              </a:solidFill>
            </a:endParaRPr>
          </a:p>
        </p:txBody>
      </p:sp>
      <p:pic>
        <p:nvPicPr>
          <p:cNvPr id="14339" name="Image 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87243" y="4655021"/>
            <a:ext cx="3103562" cy="14398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4340"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78608" y="3871267"/>
            <a:ext cx="3305175" cy="871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4341" name="Picture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27584" y="2641076"/>
            <a:ext cx="3424237" cy="806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4342" name="Picture 10"/>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922964" y="3871267"/>
            <a:ext cx="3090862" cy="569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4343" name="Picture 1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808413" y="3789363"/>
            <a:ext cx="1854200" cy="19954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0" name="Picture 8" descr="http://www.curryandfriend.com/images/original/Best_Lawyers-1404232933.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64088" y="2642242"/>
            <a:ext cx="3294062" cy="804118"/>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https://cdn.shopify.com/s/files/1/1653/4173/t/2/assets/logo.png?1325436875202796878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7200" y="5170709"/>
            <a:ext cx="2983591" cy="52368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08720"/>
            <a:ext cx="6131024" cy="580926"/>
          </a:xfrm>
        </p:spPr>
        <p:txBody>
          <a:bodyPr/>
          <a:lstStyle/>
          <a:p>
            <a:r>
              <a:rPr lang="en-GB" dirty="0">
                <a:solidFill>
                  <a:schemeClr val="bg1"/>
                </a:solidFill>
              </a:rPr>
              <a:t>GAFAM</a:t>
            </a:r>
          </a:p>
        </p:txBody>
      </p:sp>
      <p:sp>
        <p:nvSpPr>
          <p:cNvPr id="3" name="Content Placeholder 2"/>
          <p:cNvSpPr>
            <a:spLocks noGrp="1"/>
          </p:cNvSpPr>
          <p:nvPr>
            <p:ph idx="1"/>
          </p:nvPr>
        </p:nvSpPr>
        <p:spPr/>
        <p:txBody>
          <a:bodyPr/>
          <a:lstStyle/>
          <a:p>
            <a:r>
              <a:rPr lang="en-GB" dirty="0"/>
              <a:t>Fake news affecting elections? </a:t>
            </a:r>
          </a:p>
          <a:p>
            <a:r>
              <a:rPr lang="en-GB" i="1" dirty="0"/>
              <a:t>…the Pope endorsed Trump…Macedonians for money</a:t>
            </a:r>
          </a:p>
          <a:p>
            <a:r>
              <a:rPr lang="en-GB" i="1" dirty="0"/>
              <a:t>…autocomplete bias: Crooked Hillary </a:t>
            </a:r>
          </a:p>
          <a:p>
            <a:r>
              <a:rPr lang="en-GB" dirty="0"/>
              <a:t>Security and take down .. enough? </a:t>
            </a:r>
          </a:p>
          <a:p>
            <a:r>
              <a:rPr lang="en-GB" dirty="0"/>
              <a:t>Media plurality and filter bubbles?   </a:t>
            </a:r>
          </a:p>
          <a:p>
            <a:r>
              <a:rPr lang="en-GB" dirty="0"/>
              <a:t>People farming &amp; privacy.. </a:t>
            </a:r>
          </a:p>
          <a:p>
            <a:endParaRPr lang="en-GB" i="1" dirty="0"/>
          </a:p>
        </p:txBody>
      </p:sp>
    </p:spTree>
    <p:extLst>
      <p:ext uri="{BB962C8B-B14F-4D97-AF65-F5344CB8AC3E}">
        <p14:creationId xmlns:p14="http://schemas.microsoft.com/office/powerpoint/2010/main" val="2684392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52736"/>
            <a:ext cx="6588224" cy="508918"/>
          </a:xfrm>
        </p:spPr>
        <p:txBody>
          <a:bodyPr/>
          <a:lstStyle/>
          <a:p>
            <a:r>
              <a:rPr lang="en-GB" dirty="0">
                <a:solidFill>
                  <a:schemeClr val="bg1"/>
                </a:solidFill>
              </a:rPr>
              <a:t>Inspecting the honey</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700808"/>
            <a:ext cx="9144000" cy="5157192"/>
          </a:xfrm>
        </p:spPr>
      </p:pic>
    </p:spTree>
    <p:extLst>
      <p:ext uri="{BB962C8B-B14F-4D97-AF65-F5344CB8AC3E}">
        <p14:creationId xmlns:p14="http://schemas.microsoft.com/office/powerpoint/2010/main" val="60693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6131024" cy="508918"/>
          </a:xfrm>
        </p:spPr>
        <p:txBody>
          <a:bodyPr/>
          <a:lstStyle/>
          <a:p>
            <a:r>
              <a:rPr lang="en-GB" dirty="0">
                <a:solidFill>
                  <a:schemeClr val="bg1"/>
                </a:solidFill>
              </a:rPr>
              <a:t>Google </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71600" y="2132856"/>
            <a:ext cx="6560744" cy="3960440"/>
          </a:xfrm>
        </p:spPr>
      </p:pic>
    </p:spTree>
    <p:extLst>
      <p:ext uri="{BB962C8B-B14F-4D97-AF65-F5344CB8AC3E}">
        <p14:creationId xmlns:p14="http://schemas.microsoft.com/office/powerpoint/2010/main" val="1494920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576" y="629816"/>
            <a:ext cx="8229600" cy="1143000"/>
          </a:xfrm>
        </p:spPr>
        <p:txBody>
          <a:bodyPr/>
          <a:lstStyle/>
          <a:p>
            <a:r>
              <a:rPr lang="en-GB" dirty="0">
                <a:solidFill>
                  <a:schemeClr val="bg1"/>
                </a:solidFill>
              </a:rPr>
              <a:t>Google investigations</a:t>
            </a:r>
          </a:p>
        </p:txBody>
      </p:sp>
      <p:sp>
        <p:nvSpPr>
          <p:cNvPr id="3" name="Content Placeholder 2"/>
          <p:cNvSpPr>
            <a:spLocks noGrp="1"/>
          </p:cNvSpPr>
          <p:nvPr>
            <p:ph idx="1"/>
          </p:nvPr>
        </p:nvSpPr>
        <p:spPr>
          <a:xfrm>
            <a:off x="251520" y="1772816"/>
            <a:ext cx="8892480" cy="4536504"/>
          </a:xfrm>
        </p:spPr>
        <p:txBody>
          <a:bodyPr/>
          <a:lstStyle/>
          <a:p>
            <a:pPr marL="457200" indent="-457200">
              <a:buFont typeface="Arial" panose="020B0604020202020204" pitchFamily="34" charset="0"/>
              <a:buChar char="•"/>
            </a:pPr>
            <a:r>
              <a:rPr lang="en-GB" dirty="0"/>
              <a:t>products ( </a:t>
            </a:r>
            <a:r>
              <a:rPr lang="en-GB" dirty="0" err="1"/>
              <a:t>inc</a:t>
            </a:r>
            <a:r>
              <a:rPr lang="en-GB" dirty="0"/>
              <a:t> shopping, images, news, maps finance </a:t>
            </a:r>
            <a:r>
              <a:rPr lang="en-GB" dirty="0" err="1"/>
              <a:t>etc</a:t>
            </a:r>
            <a:r>
              <a:rPr lang="en-GB" dirty="0"/>
              <a:t>) in SERPs abuse by self promotion and self preference. </a:t>
            </a:r>
          </a:p>
          <a:p>
            <a:pPr marL="457200" indent="-457200">
              <a:buFont typeface="Arial" panose="020B0604020202020204" pitchFamily="34" charset="0"/>
              <a:buChar char="•"/>
            </a:pPr>
            <a:r>
              <a:rPr lang="en-GB" dirty="0"/>
              <a:t>Ad Sense,</a:t>
            </a:r>
          </a:p>
          <a:p>
            <a:pPr marL="457200" indent="-457200">
              <a:buFont typeface="Arial" panose="020B0604020202020204" pitchFamily="34" charset="0"/>
              <a:buChar char="•"/>
            </a:pPr>
            <a:r>
              <a:rPr lang="en-GB" dirty="0"/>
              <a:t>Android,</a:t>
            </a:r>
          </a:p>
          <a:p>
            <a:pPr marL="457200" indent="-457200">
              <a:buFont typeface="Arial" panose="020B0604020202020204" pitchFamily="34" charset="0"/>
              <a:buChar char="•"/>
            </a:pPr>
            <a:r>
              <a:rPr lang="en-GB" dirty="0"/>
              <a:t>Ad Blocking</a:t>
            </a:r>
          </a:p>
          <a:p>
            <a:pPr marL="457200" indent="-457200">
              <a:buFont typeface="Arial" panose="020B0604020202020204" pitchFamily="34" charset="0"/>
              <a:buChar char="•"/>
            </a:pPr>
            <a:r>
              <a:rPr lang="en-GB" dirty="0"/>
              <a:t>Auto Complete</a:t>
            </a:r>
          </a:p>
          <a:p>
            <a:pPr marL="0" indent="0"/>
            <a:r>
              <a:rPr lang="en-GB" dirty="0"/>
              <a:t> </a:t>
            </a:r>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355976" y="3429001"/>
            <a:ext cx="3600400" cy="21602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9559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08720"/>
            <a:ext cx="6588224" cy="508918"/>
          </a:xfrm>
        </p:spPr>
        <p:txBody>
          <a:bodyPr/>
          <a:lstStyle/>
          <a:p>
            <a:r>
              <a:rPr lang="en-GB" dirty="0">
                <a:solidFill>
                  <a:schemeClr val="bg1"/>
                </a:solidFill>
              </a:rPr>
              <a:t>disquiet about mergers?</a:t>
            </a:r>
          </a:p>
        </p:txBody>
      </p:sp>
      <p:sp>
        <p:nvSpPr>
          <p:cNvPr id="3" name="Content Placeholder 2"/>
          <p:cNvSpPr>
            <a:spLocks noGrp="1"/>
          </p:cNvSpPr>
          <p:nvPr>
            <p:ph idx="1"/>
          </p:nvPr>
        </p:nvSpPr>
        <p:spPr/>
        <p:txBody>
          <a:bodyPr/>
          <a:lstStyle/>
          <a:p>
            <a:pPr marL="0" indent="0"/>
            <a:r>
              <a:rPr lang="en-GB" sz="2400" dirty="0"/>
              <a:t>Alphabet, Amazon, Apple Facebook, Microsoft acquired 463 companies in 10 years for &gt; $100bn – acquisition of innovation? </a:t>
            </a:r>
          </a:p>
          <a:p>
            <a:pPr marL="0" indent="0"/>
            <a:endParaRPr lang="en-GB" sz="2400" dirty="0"/>
          </a:p>
          <a:p>
            <a:pPr marL="0" indent="0"/>
            <a:r>
              <a:rPr lang="en-GB" sz="2400" dirty="0"/>
              <a:t>Google acquires innovation- 200 deals since 2001.</a:t>
            </a:r>
          </a:p>
          <a:p>
            <a:pPr marL="0" indent="0"/>
            <a:endParaRPr lang="en-GB" sz="2400" dirty="0"/>
          </a:p>
          <a:p>
            <a:pPr marL="0" indent="0"/>
            <a:r>
              <a:rPr lang="en-GB" sz="2400" dirty="0"/>
              <a:t> -effects on market structure and innovation: pointing to defects in merger control and control over ‘abuse by acquisition’? </a:t>
            </a:r>
            <a:r>
              <a:rPr lang="en-GB" sz="2000" i="1" dirty="0"/>
              <a:t>21st Sept 2017 J </a:t>
            </a:r>
            <a:r>
              <a:rPr lang="en-GB" sz="2000" i="1" dirty="0" err="1"/>
              <a:t>Laitenberger</a:t>
            </a:r>
            <a:r>
              <a:rPr lang="en-GB" sz="2000" i="1" dirty="0"/>
              <a:t> EU Commission</a:t>
            </a:r>
          </a:p>
          <a:p>
            <a:pPr marL="0" indent="0"/>
            <a:endParaRPr lang="en-GB" sz="2000" dirty="0"/>
          </a:p>
          <a:p>
            <a:r>
              <a:rPr lang="en-GB" sz="2400" dirty="0"/>
              <a:t>Generic structural problem? </a:t>
            </a:r>
            <a:r>
              <a:rPr lang="en-GB" sz="2000" dirty="0"/>
              <a:t>	</a:t>
            </a:r>
            <a:endParaRPr lang="en-GB" sz="2000" i="1" dirty="0"/>
          </a:p>
          <a:p>
            <a:r>
              <a:rPr lang="en-GB" sz="2000" i="1" dirty="0"/>
              <a:t>	</a:t>
            </a:r>
          </a:p>
        </p:txBody>
      </p:sp>
    </p:spTree>
    <p:extLst>
      <p:ext uri="{BB962C8B-B14F-4D97-AF65-F5344CB8AC3E}">
        <p14:creationId xmlns:p14="http://schemas.microsoft.com/office/powerpoint/2010/main" val="2060866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52736"/>
            <a:ext cx="6660232" cy="364902"/>
          </a:xfrm>
        </p:spPr>
        <p:txBody>
          <a:bodyPr/>
          <a:lstStyle/>
          <a:p>
            <a:r>
              <a:rPr lang="en-GB" dirty="0">
                <a:solidFill>
                  <a:schemeClr val="bg1"/>
                </a:solidFill>
              </a:rPr>
              <a:t>Increasing concentration</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3916" y="2045215"/>
            <a:ext cx="7116168" cy="3991532"/>
          </a:xfrm>
        </p:spPr>
      </p:pic>
    </p:spTree>
    <p:extLst>
      <p:ext uri="{BB962C8B-B14F-4D97-AF65-F5344CB8AC3E}">
        <p14:creationId xmlns:p14="http://schemas.microsoft.com/office/powerpoint/2010/main" val="3352578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683568" y="1916832"/>
            <a:ext cx="7788232" cy="4250368"/>
          </a:xfrm>
          <a:prstGeom prst="rect">
            <a:avLst/>
          </a:prstGeom>
        </p:spPr>
      </p:pic>
    </p:spTree>
    <p:extLst>
      <p:ext uri="{BB962C8B-B14F-4D97-AF65-F5344CB8AC3E}">
        <p14:creationId xmlns:p14="http://schemas.microsoft.com/office/powerpoint/2010/main" val="3512341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3010</TotalTime>
  <Words>625</Words>
  <Application>Microsoft Office PowerPoint</Application>
  <PresentationFormat>On-screen Show (4:3)</PresentationFormat>
  <Paragraphs>89</Paragraphs>
  <Slides>20</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Technology and Oligopoly</vt:lpstr>
      <vt:lpstr>outline</vt:lpstr>
      <vt:lpstr>GAFAM</vt:lpstr>
      <vt:lpstr>Inspecting the honey</vt:lpstr>
      <vt:lpstr>Google </vt:lpstr>
      <vt:lpstr>Google investigations</vt:lpstr>
      <vt:lpstr>disquiet about mergers?</vt:lpstr>
      <vt:lpstr>Increasing concentration</vt:lpstr>
      <vt:lpstr>PowerPoint Presentation</vt:lpstr>
      <vt:lpstr>mark ups and dividends</vt:lpstr>
      <vt:lpstr>nature and structure matters</vt:lpstr>
      <vt:lpstr> Aghion on innovation </vt:lpstr>
      <vt:lpstr>How did we get here? </vt:lpstr>
      <vt:lpstr>so…where are we?</vt:lpstr>
      <vt:lpstr>the limits of the law? </vt:lpstr>
      <vt:lpstr>the ‘database of intentions’</vt:lpstr>
      <vt:lpstr>What do we do? </vt:lpstr>
      <vt:lpstr>PowerPoint Presentation</vt:lpstr>
      <vt:lpstr>PowerPoint Presentation</vt:lpstr>
      <vt:lpstr>PowerPoint Presentation</vt:lpstr>
    </vt:vector>
  </TitlesOfParts>
  <Company>charles russell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tim cowen</dc:creator>
  <cp:lastModifiedBy>OEM</cp:lastModifiedBy>
  <cp:revision>239</cp:revision>
  <cp:lastPrinted>2016-01-07T13:30:09Z</cp:lastPrinted>
  <dcterms:created xsi:type="dcterms:W3CDTF">2012-09-24T15:47:18Z</dcterms:created>
  <dcterms:modified xsi:type="dcterms:W3CDTF">2017-10-24T06:42:16Z</dcterms:modified>
</cp:coreProperties>
</file>