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6" r:id="rId2"/>
    <p:sldMasterId id="2147483683" r:id="rId3"/>
    <p:sldMasterId id="2147483681" r:id="rId4"/>
    <p:sldMasterId id="2147483673" r:id="rId5"/>
    <p:sldMasterId id="2147483674" r:id="rId6"/>
    <p:sldMasterId id="2147483675" r:id="rId7"/>
    <p:sldMasterId id="2147483671" r:id="rId8"/>
    <p:sldMasterId id="2147483688" r:id="rId9"/>
    <p:sldMasterId id="2147483690" r:id="rId10"/>
  </p:sldMasterIdLst>
  <p:notesMasterIdLst>
    <p:notesMasterId r:id="rId17"/>
  </p:notesMasterIdLst>
  <p:handoutMasterIdLst>
    <p:handoutMasterId r:id="rId18"/>
  </p:handoutMasterIdLst>
  <p:sldIdLst>
    <p:sldId id="279" r:id="rId11"/>
    <p:sldId id="286" r:id="rId12"/>
    <p:sldId id="290" r:id="rId13"/>
    <p:sldId id="291" r:id="rId14"/>
    <p:sldId id="292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Molloy" initials="J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85D"/>
    <a:srgbClr val="97D700"/>
    <a:srgbClr val="753BBD"/>
    <a:srgbClr val="54A03B"/>
    <a:srgbClr val="056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7571" autoAdjust="0"/>
  </p:normalViewPr>
  <p:slideViewPr>
    <p:cSldViewPr>
      <p:cViewPr>
        <p:scale>
          <a:sx n="75" d="100"/>
          <a:sy n="75" d="100"/>
        </p:scale>
        <p:origin x="-1620" y="-420"/>
      </p:cViewPr>
      <p:guideLst>
        <p:guide orient="horz" pos="2160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CE25D-494C-4E5C-9955-6EBB799322A0}" type="datetimeFigureOut">
              <a:rPr lang="en-NZ" smtClean="0"/>
              <a:t>10/12/2020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04981-8088-4C85-95E7-61DD97C4DC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7558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A5221-6898-4FC7-8AA6-623C94778C1A}" type="datetimeFigureOut">
              <a:rPr lang="en-NZ" smtClean="0"/>
              <a:t>10/12/2020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9EB3-82E5-4924-AE19-A85BAC1CBA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477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9EB3-82E5-4924-AE19-A85BAC1CBAA8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562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9EB3-82E5-4924-AE19-A85BAC1CBAA8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5479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9EB3-82E5-4924-AE19-A85BAC1CBAA8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569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9EB3-82E5-4924-AE19-A85BAC1CBAA8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114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SA_Cover_option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49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SA_Cover_option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477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SA_Follow on_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69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SA_Follow on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13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SA_Follow 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54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ME_section head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9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ME_section head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32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ME_follow on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794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41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668D-8588-4113-930C-E219248DFCD2}" type="datetimeFigureOut">
              <a:rPr lang="en-NZ" smtClean="0"/>
              <a:t>10/12/2020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DA9B-ED6E-4C93-B0D9-82CE5070D1A4}" type="slidenum">
              <a:rPr lang="en-NZ" smtClean="0"/>
              <a:t>‹#›</a:t>
            </a:fld>
            <a:endParaRPr lang="en-NZ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" y="1909"/>
            <a:ext cx="12185208" cy="685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6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" y="269"/>
            <a:ext cx="12239722" cy="688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1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668D-8588-4113-930C-E219248DFCD2}" type="datetimeFigureOut">
              <a:rPr lang="en-NZ" smtClean="0"/>
              <a:t>10/12/2020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DA9B-ED6E-4C93-B0D9-82CE5070D1A4}" type="slidenum">
              <a:rPr lang="en-NZ" smtClean="0"/>
              <a:t>‹#›</a:t>
            </a:fld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" y="1909"/>
            <a:ext cx="12185208" cy="685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9"/>
            <a:ext cx="12191045" cy="68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9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9"/>
            <a:ext cx="12191045" cy="68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537"/>
            <a:ext cx="12190092" cy="68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5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537"/>
            <a:ext cx="12190092" cy="68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537"/>
            <a:ext cx="12190092" cy="68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2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" y="270"/>
            <a:ext cx="12239724" cy="688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" y="269"/>
            <a:ext cx="12239722" cy="688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7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spect="1"/>
          </p:cNvSpPr>
          <p:nvPr/>
        </p:nvSpPr>
        <p:spPr>
          <a:xfrm>
            <a:off x="2001437" y="2271064"/>
            <a:ext cx="5246691" cy="1436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New Zealand Space </a:t>
            </a:r>
            <a:r>
              <a:rPr lang="en-NZ" sz="3600" b="1" dirty="0" smtClean="0">
                <a:solidFill>
                  <a:schemeClr val="bg1"/>
                </a:solidFill>
              </a:rPr>
              <a:t>Agency</a:t>
            </a:r>
            <a:r>
              <a:rPr lang="en-NZ" sz="2000" b="1" dirty="0" smtClean="0">
                <a:solidFill>
                  <a:schemeClr val="bg1"/>
                </a:solidFill>
              </a:rPr>
              <a:t> </a:t>
            </a:r>
          </a:p>
          <a:p>
            <a:endParaRPr lang="en-NZ" b="1" dirty="0" smtClean="0">
              <a:solidFill>
                <a:schemeClr val="bg1"/>
              </a:solidFill>
            </a:endParaRPr>
          </a:p>
          <a:p>
            <a:r>
              <a:rPr lang="en-NZ" b="1" dirty="0" smtClean="0">
                <a:solidFill>
                  <a:schemeClr val="bg1"/>
                </a:solidFill>
              </a:rPr>
              <a:t>LEANZ Wellington Seminar - 11 December 2020</a:t>
            </a:r>
            <a:endParaRPr lang="en-NZ" sz="3200" b="1" dirty="0">
              <a:solidFill>
                <a:schemeClr val="bg1"/>
              </a:solidFill>
            </a:endParaRPr>
          </a:p>
          <a:p>
            <a:endParaRPr lang="en-NZ" sz="3200" b="1" baseline="300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01436" y="3963706"/>
            <a:ext cx="494164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spect="1"/>
          </p:cNvSpPr>
          <p:nvPr/>
        </p:nvSpPr>
        <p:spPr>
          <a:xfrm>
            <a:off x="2001436" y="4237345"/>
            <a:ext cx="35905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GB" spc="600" baseline="30000" dirty="0">
                <a:solidFill>
                  <a:schemeClr val="bg1"/>
                </a:solidFill>
              </a:rPr>
              <a:t>NEW SPACE NEW ZEALAND</a:t>
            </a: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2001437" y="4509120"/>
            <a:ext cx="35905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pc="600" baseline="30000" dirty="0">
                <a:solidFill>
                  <a:schemeClr val="bg1"/>
                </a:solidFill>
              </a:rPr>
              <a:t>Te Manatū Tuarangi o Aotearoa </a:t>
            </a:r>
          </a:p>
        </p:txBody>
      </p:sp>
    </p:spTree>
    <p:extLst>
      <p:ext uri="{BB962C8B-B14F-4D97-AF65-F5344CB8AC3E}">
        <p14:creationId xmlns:p14="http://schemas.microsoft.com/office/powerpoint/2010/main" val="48071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0" y="383760"/>
            <a:ext cx="12192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4000" b="1" dirty="0">
                <a:solidFill>
                  <a:schemeClr val="bg1"/>
                </a:solidFill>
              </a:rPr>
              <a:t>New Zealand’s </a:t>
            </a:r>
            <a:r>
              <a:rPr lang="en-NZ" sz="4000" b="1" dirty="0" smtClean="0">
                <a:solidFill>
                  <a:schemeClr val="bg1"/>
                </a:solidFill>
              </a:rPr>
              <a:t>Journey </a:t>
            </a:r>
            <a:r>
              <a:rPr lang="en-NZ" sz="4000" b="1" dirty="0">
                <a:solidFill>
                  <a:schemeClr val="bg1"/>
                </a:solidFill>
              </a:rPr>
              <a:t>to S</a:t>
            </a:r>
            <a:r>
              <a:rPr lang="en-NZ" sz="4000" b="1" dirty="0" smtClean="0">
                <a:solidFill>
                  <a:schemeClr val="bg1"/>
                </a:solidFill>
              </a:rPr>
              <a:t>pace</a:t>
            </a:r>
          </a:p>
          <a:p>
            <a:pPr algn="ctr"/>
            <a:r>
              <a:rPr lang="en-NZ" sz="2000" b="1" dirty="0" smtClean="0">
                <a:solidFill>
                  <a:schemeClr val="bg1"/>
                </a:solidFill>
              </a:rPr>
              <a:t>Where are we now?</a:t>
            </a:r>
            <a:endParaRPr lang="en-NZ" sz="5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itchej\Downloads\F8-Streak-SamToms-ScreenRes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20119"/>
          <a:stretch/>
        </p:blipFill>
        <p:spPr bwMode="auto">
          <a:xfrm>
            <a:off x="695400" y="1700808"/>
            <a:ext cx="2690037" cy="305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400" y="4786113"/>
            <a:ext cx="2690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100" dirty="0" smtClean="0">
                <a:solidFill>
                  <a:schemeClr val="bg1"/>
                </a:solidFill>
              </a:rPr>
              <a:t>Electron launches from the </a:t>
            </a:r>
            <a:r>
              <a:rPr lang="en-NZ" sz="1100" dirty="0" err="1" smtClean="0">
                <a:solidFill>
                  <a:schemeClr val="bg1"/>
                </a:solidFill>
              </a:rPr>
              <a:t>Mahia</a:t>
            </a:r>
            <a:r>
              <a:rPr lang="en-NZ" sz="1100" dirty="0" smtClean="0">
                <a:solidFill>
                  <a:schemeClr val="bg1"/>
                </a:solidFill>
              </a:rPr>
              <a:t> Peninsula</a:t>
            </a:r>
          </a:p>
          <a:p>
            <a:pPr algn="ctr"/>
            <a:r>
              <a:rPr lang="en-NZ" sz="1100" dirty="0" smtClean="0">
                <a:solidFill>
                  <a:schemeClr val="bg1"/>
                </a:solidFill>
              </a:rPr>
              <a:t>Credit: Sam Toms, Rocket Lab</a:t>
            </a:r>
            <a:endParaRPr lang="en-NZ" sz="11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672064" y="1700808"/>
            <a:ext cx="4880290" cy="30503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\\wd.govt.nz\dfs\personal\homedrive\wni5\MitcheJ\Desktop\Dawn propuls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700808"/>
            <a:ext cx="3047047" cy="305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03712" y="4786113"/>
            <a:ext cx="3047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100" dirty="0" smtClean="0">
                <a:solidFill>
                  <a:schemeClr val="bg1"/>
                </a:solidFill>
              </a:rPr>
              <a:t>An example of New Space: Dawn Aerospace’s “off-the-shelf” propulsion technology being integrated with a CubeSat</a:t>
            </a:r>
          </a:p>
          <a:p>
            <a:pPr algn="ctr"/>
            <a:r>
              <a:rPr lang="en-NZ" sz="1100" dirty="0" smtClean="0">
                <a:solidFill>
                  <a:schemeClr val="bg1"/>
                </a:solidFill>
              </a:rPr>
              <a:t>Credit: Dawn Aerospace</a:t>
            </a:r>
            <a:endParaRPr lang="en-NZ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876" y="4786113"/>
            <a:ext cx="48994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100" dirty="0" smtClean="0">
                <a:solidFill>
                  <a:schemeClr val="bg1"/>
                </a:solidFill>
              </a:rPr>
              <a:t>New Zealand’s Space Regime: The Outer Space and High-altitude Activities Act (OSHAA)</a:t>
            </a:r>
            <a:endParaRPr lang="en-NZ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spect="1"/>
          </p:cNvSpPr>
          <p:nvPr/>
        </p:nvSpPr>
        <p:spPr>
          <a:xfrm>
            <a:off x="0" y="383760"/>
            <a:ext cx="12192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4000" b="1" dirty="0">
                <a:solidFill>
                  <a:schemeClr val="bg1"/>
                </a:solidFill>
              </a:rPr>
              <a:t>The International </a:t>
            </a:r>
            <a:r>
              <a:rPr lang="en-NZ" sz="4000" b="1" dirty="0" smtClean="0">
                <a:solidFill>
                  <a:schemeClr val="bg1"/>
                </a:solidFill>
              </a:rPr>
              <a:t>Environment</a:t>
            </a:r>
          </a:p>
          <a:p>
            <a:pPr algn="ctr"/>
            <a:r>
              <a:rPr lang="en-NZ" sz="2000" b="1" dirty="0" smtClean="0">
                <a:solidFill>
                  <a:schemeClr val="bg1"/>
                </a:solidFill>
              </a:rPr>
              <a:t>Our obligations and values</a:t>
            </a:r>
            <a:endParaRPr lang="en-NZ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\\wd.govt.nz\dfs\personal\homedrive\wni5\MitcheJ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669742"/>
            <a:ext cx="5133814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740" y="1669742"/>
            <a:ext cx="48041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New Zealand is party to a number of international treaties on space: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bg1"/>
                </a:solidFill>
              </a:rPr>
              <a:t>Outer Space Treaty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bg1"/>
                </a:solidFill>
              </a:rPr>
              <a:t>Registration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bg1"/>
                </a:solidFill>
              </a:rPr>
              <a:t>Liability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bg1"/>
                </a:solidFill>
              </a:rPr>
              <a:t>Rescue and Return of Astronauts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…and adheres to a number of other guidelines and standards,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bg1"/>
                </a:solidFill>
              </a:rPr>
              <a:t>The UN COPUOS Long-Term Sustainability Guidelines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bg1"/>
                </a:solidFill>
              </a:rPr>
              <a:t>Orbital Debris Mitigation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2480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wd.govt.nz\dfs\personal\homedrive\wni5\MitcheJ\Desktop\Lux S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766116"/>
            <a:ext cx="558756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spect="1"/>
          </p:cNvSpPr>
          <p:nvPr/>
        </p:nvSpPr>
        <p:spPr>
          <a:xfrm>
            <a:off x="0" y="383760"/>
            <a:ext cx="12192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4000" b="1" dirty="0">
                <a:solidFill>
                  <a:schemeClr val="bg1"/>
                </a:solidFill>
              </a:rPr>
              <a:t>Space Resource </a:t>
            </a:r>
            <a:r>
              <a:rPr lang="en-NZ" sz="4000" b="1" dirty="0" smtClean="0">
                <a:solidFill>
                  <a:schemeClr val="bg1"/>
                </a:solidFill>
              </a:rPr>
              <a:t>Utilisation</a:t>
            </a:r>
          </a:p>
          <a:p>
            <a:pPr algn="ctr"/>
            <a:r>
              <a:rPr lang="en-NZ" sz="2000" b="1" dirty="0" smtClean="0">
                <a:solidFill>
                  <a:schemeClr val="bg1"/>
                </a:solidFill>
              </a:rPr>
              <a:t>Enabling the frontier of human exploration</a:t>
            </a:r>
            <a:endParaRPr lang="en-NZ" sz="20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\\wd.govt.nz\dfs\personal\homedrive\wni5\MitcheJ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28" y="1761256"/>
            <a:ext cx="3819030" cy="191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wd.govt.nz\dfs\personal\homedrive\wni5\MitcheJ\Desktop\why-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80" y="3284984"/>
            <a:ext cx="3819030" cy="21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392" y="5661247"/>
            <a:ext cx="558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solidFill>
                  <a:schemeClr val="bg1"/>
                </a:solidFill>
              </a:rPr>
              <a:t>SRU activities and timelines</a:t>
            </a:r>
          </a:p>
          <a:p>
            <a:pPr algn="ctr"/>
            <a:r>
              <a:rPr lang="en-NZ" sz="1200" dirty="0" smtClean="0">
                <a:solidFill>
                  <a:schemeClr val="bg1"/>
                </a:solidFill>
              </a:rPr>
              <a:t>Credit: Luxembourg Space Agency</a:t>
            </a:r>
            <a:endParaRPr lang="en-NZ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3480" y="5698626"/>
            <a:ext cx="381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solidFill>
                  <a:schemeClr val="bg1"/>
                </a:solidFill>
              </a:rPr>
              <a:t>NASA’s Artemis Programme and Accords</a:t>
            </a:r>
          </a:p>
          <a:p>
            <a:pPr algn="ctr"/>
            <a:r>
              <a:rPr lang="en-NZ" sz="1200" dirty="0" smtClean="0">
                <a:solidFill>
                  <a:schemeClr val="bg1"/>
                </a:solidFill>
              </a:rPr>
              <a:t>Credit: NASA</a:t>
            </a:r>
            <a:endParaRPr lang="en-N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spect="1"/>
          </p:cNvSpPr>
          <p:nvPr/>
        </p:nvSpPr>
        <p:spPr>
          <a:xfrm>
            <a:off x="0" y="383760"/>
            <a:ext cx="12192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4000" b="1" dirty="0">
                <a:solidFill>
                  <a:schemeClr val="bg1"/>
                </a:solidFill>
              </a:rPr>
              <a:t>Key Questions</a:t>
            </a:r>
          </a:p>
          <a:p>
            <a:pPr algn="ctr"/>
            <a:r>
              <a:rPr lang="en-NZ" sz="2000" b="1" dirty="0">
                <a:solidFill>
                  <a:schemeClr val="bg1"/>
                </a:solidFill>
              </a:rPr>
              <a:t>Where to from here?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452" y="1700808"/>
            <a:ext cx="98650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How do we enable private actors to undertake these activities at the highest value/lowest cost to society?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What are the right incentives and how do we put these in place?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How do we reconcile the provisions of the Outer Space Treaty with property rights? </a:t>
            </a:r>
            <a:endParaRPr lang="en-N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01437" y="4180438"/>
            <a:ext cx="3590509" cy="1696834"/>
            <a:chOff x="477436" y="4180438"/>
            <a:chExt cx="3590509" cy="1696834"/>
          </a:xfrm>
        </p:grpSpPr>
        <p:cxnSp>
          <p:nvCxnSpPr>
            <p:cNvPr id="2" name="Straight Connector 1"/>
            <p:cNvCxnSpPr/>
            <p:nvPr/>
          </p:nvCxnSpPr>
          <p:spPr>
            <a:xfrm>
              <a:off x="477436" y="4797152"/>
              <a:ext cx="494164" cy="0"/>
            </a:xfrm>
            <a:prstGeom prst="line">
              <a:avLst/>
            </a:prstGeom>
            <a:ln w="127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>
              <a:spLocks noChangeAspect="1"/>
            </p:cNvSpPr>
            <p:nvPr/>
          </p:nvSpPr>
          <p:spPr>
            <a:xfrm>
              <a:off x="477436" y="4180438"/>
              <a:ext cx="359050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GB" spc="600" baseline="30000">
                  <a:solidFill>
                    <a:schemeClr val="bg1"/>
                  </a:solidFill>
                </a:rPr>
                <a:t>NEW SPACE NEW ZEALAND</a:t>
              </a:r>
              <a:endParaRPr lang="en-GB" spc="6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>
              <a:spLocks noChangeAspect="1"/>
            </p:cNvSpPr>
            <p:nvPr/>
          </p:nvSpPr>
          <p:spPr>
            <a:xfrm>
              <a:off x="477437" y="4468470"/>
              <a:ext cx="359050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pt-BR" spc="600" baseline="30000" dirty="0">
                  <a:solidFill>
                    <a:schemeClr val="bg1"/>
                  </a:solidFill>
                </a:rPr>
                <a:t>Te Manatū Tuarangi o Aotearoa </a:t>
              </a:r>
            </a:p>
          </p:txBody>
        </p:sp>
        <p:sp>
          <p:nvSpPr>
            <p:cNvPr id="6" name="TextBox 5"/>
            <p:cNvSpPr txBox="1">
              <a:spLocks/>
            </p:cNvSpPr>
            <p:nvPr/>
          </p:nvSpPr>
          <p:spPr>
            <a:xfrm>
              <a:off x="477436" y="4974461"/>
              <a:ext cx="3590508" cy="902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NZ" sz="1200" b="1" dirty="0">
                  <a:solidFill>
                    <a:schemeClr val="bg1"/>
                  </a:solidFill>
                </a:rPr>
                <a:t>Contact us </a:t>
              </a:r>
              <a:br>
                <a:rPr lang="en-NZ" sz="1200" b="1" dirty="0">
                  <a:solidFill>
                    <a:schemeClr val="bg1"/>
                  </a:solidFill>
                </a:rPr>
              </a:br>
              <a:r>
                <a:rPr lang="en-NZ" sz="1200" dirty="0">
                  <a:solidFill>
                    <a:schemeClr val="bg1"/>
                  </a:solidFill>
                </a:rPr>
                <a:t>New Zealand Space Agency, 15 Stout Street, PO Box 1473,</a:t>
              </a:r>
            </a:p>
            <a:p>
              <a:r>
                <a:rPr lang="en-NZ" sz="1200" dirty="0">
                  <a:solidFill>
                    <a:schemeClr val="bg1"/>
                  </a:solidFill>
                </a:rPr>
                <a:t>Wellington 6140, New Zealand. nzspaceagency@mbie.govt.nz  </a:t>
              </a:r>
              <a:r>
                <a:rPr lang="en-GB" sz="1200" dirty="0">
                  <a:solidFill>
                    <a:schemeClr val="accent2"/>
                  </a:solidFill>
                </a:rPr>
                <a:t>| 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NZ" sz="1200" dirty="0">
                  <a:solidFill>
                    <a:schemeClr val="bg1"/>
                  </a:solidFill>
                </a:rPr>
                <a:t>+64 4 952 1663</a:t>
              </a:r>
            </a:p>
            <a:p>
              <a:endParaRPr lang="en-GB" sz="1600" baseline="30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16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 Space Agency Powerpoint Template widescreen 2019">
  <a:themeElements>
    <a:clrScheme name="NZSA_colour palette">
      <a:dk1>
        <a:srgbClr val="000000"/>
      </a:dk1>
      <a:lt1>
        <a:sysClr val="window" lastClr="FFFFFF"/>
      </a:lt1>
      <a:dk2>
        <a:srgbClr val="001B26"/>
      </a:dk2>
      <a:lt2>
        <a:srgbClr val="DCDDDE"/>
      </a:lt2>
      <a:accent1>
        <a:srgbClr val="001B26"/>
      </a:accent1>
      <a:accent2>
        <a:srgbClr val="006272"/>
      </a:accent2>
      <a:accent3>
        <a:srgbClr val="00B5E2"/>
      </a:accent3>
      <a:accent4>
        <a:srgbClr val="FBE122"/>
      </a:accent4>
      <a:accent5>
        <a:srgbClr val="FFF6A5"/>
      </a:accent5>
      <a:accent6>
        <a:srgbClr val="DCDDD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7EE8DD06-3DA8-49FE-9A64-8E8831DBD797}" vid="{9E21DF4D-2C80-4043-BDB2-8208CD8F5D0C}"/>
    </a:ext>
  </a:extLst>
</a:theme>
</file>

<file path=ppt/theme/theme10.xml><?xml version="1.0" encoding="utf-8"?>
<a:theme xmlns:a="http://schemas.openxmlformats.org/drawingml/2006/main" name="NZSA_Follow on_Filler option 2">
  <a:themeElements>
    <a:clrScheme name="NZSA_colour palette">
      <a:dk1>
        <a:srgbClr val="000000"/>
      </a:dk1>
      <a:lt1>
        <a:sysClr val="window" lastClr="FFFFFF"/>
      </a:lt1>
      <a:dk2>
        <a:srgbClr val="001B26"/>
      </a:dk2>
      <a:lt2>
        <a:srgbClr val="DCDDDE"/>
      </a:lt2>
      <a:accent1>
        <a:srgbClr val="001B26"/>
      </a:accent1>
      <a:accent2>
        <a:srgbClr val="006272"/>
      </a:accent2>
      <a:accent3>
        <a:srgbClr val="00B5E2"/>
      </a:accent3>
      <a:accent4>
        <a:srgbClr val="FBE122"/>
      </a:accent4>
      <a:accent5>
        <a:srgbClr val="FFF6A5"/>
      </a:accent5>
      <a:accent6>
        <a:srgbClr val="DCDDD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7EE8DD06-3DA8-49FE-9A64-8E8831DBD797}" vid="{ECE5E2C5-1611-4CD1-935F-8B23D4F4A0A1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ZSA_Cover_option two">
  <a:themeElements>
    <a:clrScheme name="NZSA_colour palette">
      <a:dk1>
        <a:srgbClr val="000000"/>
      </a:dk1>
      <a:lt1>
        <a:sysClr val="window" lastClr="FFFFFF"/>
      </a:lt1>
      <a:dk2>
        <a:srgbClr val="001B26"/>
      </a:dk2>
      <a:lt2>
        <a:srgbClr val="DCDDDE"/>
      </a:lt2>
      <a:accent1>
        <a:srgbClr val="001B26"/>
      </a:accent1>
      <a:accent2>
        <a:srgbClr val="006272"/>
      </a:accent2>
      <a:accent3>
        <a:srgbClr val="00B5E2"/>
      </a:accent3>
      <a:accent4>
        <a:srgbClr val="FBE122"/>
      </a:accent4>
      <a:accent5>
        <a:srgbClr val="FFF6A5"/>
      </a:accent5>
      <a:accent6>
        <a:srgbClr val="DCDDD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7EE8DD06-3DA8-49FE-9A64-8E8831DBD797}" vid="{24742967-34B0-4333-BF28-AFC9343FA455}"/>
    </a:ext>
  </a:extLst>
</a:theme>
</file>

<file path=ppt/theme/theme3.xml><?xml version="1.0" encoding="utf-8"?>
<a:theme xmlns:a="http://schemas.openxmlformats.org/drawingml/2006/main" name="NZSA_Follow on_Ink">
  <a:themeElements>
    <a:clrScheme name="NZSA_colour palette">
      <a:dk1>
        <a:srgbClr val="000000"/>
      </a:dk1>
      <a:lt1>
        <a:sysClr val="window" lastClr="FFFFFF"/>
      </a:lt1>
      <a:dk2>
        <a:srgbClr val="001B26"/>
      </a:dk2>
      <a:lt2>
        <a:srgbClr val="DCDDDE"/>
      </a:lt2>
      <a:accent1>
        <a:srgbClr val="001B26"/>
      </a:accent1>
      <a:accent2>
        <a:srgbClr val="006272"/>
      </a:accent2>
      <a:accent3>
        <a:srgbClr val="00B5E2"/>
      </a:accent3>
      <a:accent4>
        <a:srgbClr val="FBE122"/>
      </a:accent4>
      <a:accent5>
        <a:srgbClr val="FFF6A5"/>
      </a:accent5>
      <a:accent6>
        <a:srgbClr val="DCDDD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7EE8DD06-3DA8-49FE-9A64-8E8831DBD797}" vid="{9D69C1F5-9382-44A5-839F-8E795E1665FF}"/>
    </a:ext>
  </a:extLst>
</a:theme>
</file>

<file path=ppt/theme/theme4.xml><?xml version="1.0" encoding="utf-8"?>
<a:theme xmlns:a="http://schemas.openxmlformats.org/drawingml/2006/main" name="NZSA_Follow on_Teal">
  <a:themeElements>
    <a:clrScheme name="NZSA_colour palette">
      <a:dk1>
        <a:srgbClr val="000000"/>
      </a:dk1>
      <a:lt1>
        <a:sysClr val="window" lastClr="FFFFFF"/>
      </a:lt1>
      <a:dk2>
        <a:srgbClr val="001B26"/>
      </a:dk2>
      <a:lt2>
        <a:srgbClr val="DCDDDE"/>
      </a:lt2>
      <a:accent1>
        <a:srgbClr val="001B26"/>
      </a:accent1>
      <a:accent2>
        <a:srgbClr val="006272"/>
      </a:accent2>
      <a:accent3>
        <a:srgbClr val="00B5E2"/>
      </a:accent3>
      <a:accent4>
        <a:srgbClr val="FBE122"/>
      </a:accent4>
      <a:accent5>
        <a:srgbClr val="FFF6A5"/>
      </a:accent5>
      <a:accent6>
        <a:srgbClr val="DCDDD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7EE8DD06-3DA8-49FE-9A64-8E8831DBD797}" vid="{43BF57DB-9993-49DF-8B7B-1584871DC32A}"/>
    </a:ext>
  </a:extLst>
</a:theme>
</file>

<file path=ppt/theme/theme5.xml><?xml version="1.0" encoding="utf-8"?>
<a:theme xmlns:a="http://schemas.openxmlformats.org/drawingml/2006/main" name="NZSA_Follow on_Blue">
  <a:themeElements>
    <a:clrScheme name="NZSA_colour palette">
      <a:dk1>
        <a:srgbClr val="000000"/>
      </a:dk1>
      <a:lt1>
        <a:sysClr val="window" lastClr="FFFFFF"/>
      </a:lt1>
      <a:dk2>
        <a:srgbClr val="001B26"/>
      </a:dk2>
      <a:lt2>
        <a:srgbClr val="DCDDDE"/>
      </a:lt2>
      <a:accent1>
        <a:srgbClr val="001B26"/>
      </a:accent1>
      <a:accent2>
        <a:srgbClr val="006272"/>
      </a:accent2>
      <a:accent3>
        <a:srgbClr val="00B5E2"/>
      </a:accent3>
      <a:accent4>
        <a:srgbClr val="FBE122"/>
      </a:accent4>
      <a:accent5>
        <a:srgbClr val="FFF6A5"/>
      </a:accent5>
      <a:accent6>
        <a:srgbClr val="DCDDD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7EE8DD06-3DA8-49FE-9A64-8E8831DBD797}" vid="{ED01C061-B9AF-4CE5-89B9-EF56EF4AE657}"/>
    </a:ext>
  </a:extLst>
</a:theme>
</file>

<file path=ppt/theme/theme6.xml><?xml version="1.0" encoding="utf-8"?>
<a:theme xmlns:a="http://schemas.openxmlformats.org/drawingml/2006/main" name="NZSA_Follow on_option 2">
  <a:themeElements>
    <a:clrScheme name="NZSA_colour palette">
      <a:dk1>
        <a:srgbClr val="000000"/>
      </a:dk1>
      <a:lt1>
        <a:sysClr val="window" lastClr="FFFFFF"/>
      </a:lt1>
      <a:dk2>
        <a:srgbClr val="001B26"/>
      </a:dk2>
      <a:lt2>
        <a:srgbClr val="DCDDDE"/>
      </a:lt2>
      <a:accent1>
        <a:srgbClr val="001B26"/>
      </a:accent1>
      <a:accent2>
        <a:srgbClr val="006272"/>
      </a:accent2>
      <a:accent3>
        <a:srgbClr val="00B5E2"/>
      </a:accent3>
      <a:accent4>
        <a:srgbClr val="FBE122"/>
      </a:accent4>
      <a:accent5>
        <a:srgbClr val="FFF6A5"/>
      </a:accent5>
      <a:accent6>
        <a:srgbClr val="DCDDD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7EE8DD06-3DA8-49FE-9A64-8E8831DBD797}" vid="{8A2EE2F0-80E5-42F0-8258-E154A8BDB60D}"/>
    </a:ext>
  </a:extLst>
</a:theme>
</file>

<file path=ppt/theme/theme7.xml><?xml version="1.0" encoding="utf-8"?>
<a:theme xmlns:a="http://schemas.openxmlformats.org/drawingml/2006/main" name="NZSA_Follow on_option 3">
  <a:themeElements>
    <a:clrScheme name="NZSA_colour palette">
      <a:dk1>
        <a:srgbClr val="000000"/>
      </a:dk1>
      <a:lt1>
        <a:sysClr val="window" lastClr="FFFFFF"/>
      </a:lt1>
      <a:dk2>
        <a:srgbClr val="001B26"/>
      </a:dk2>
      <a:lt2>
        <a:srgbClr val="DCDDDE"/>
      </a:lt2>
      <a:accent1>
        <a:srgbClr val="001B26"/>
      </a:accent1>
      <a:accent2>
        <a:srgbClr val="006272"/>
      </a:accent2>
      <a:accent3>
        <a:srgbClr val="00B5E2"/>
      </a:accent3>
      <a:accent4>
        <a:srgbClr val="FBE122"/>
      </a:accent4>
      <a:accent5>
        <a:srgbClr val="FFF6A5"/>
      </a:accent5>
      <a:accent6>
        <a:srgbClr val="DCDDD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7EE8DD06-3DA8-49FE-9A64-8E8831DBD797}" vid="{1127C5F8-8A01-4CD1-ADBD-B3AE76F37121}"/>
    </a:ext>
  </a:extLst>
</a:theme>
</file>

<file path=ppt/theme/theme8.xml><?xml version="1.0" encoding="utf-8"?>
<a:theme xmlns:a="http://schemas.openxmlformats.org/drawingml/2006/main" name="NZSA_Follow on_option 4">
  <a:themeElements>
    <a:clrScheme name="NZSA_colour palette">
      <a:dk1>
        <a:srgbClr val="000000"/>
      </a:dk1>
      <a:lt1>
        <a:sysClr val="window" lastClr="FFFFFF"/>
      </a:lt1>
      <a:dk2>
        <a:srgbClr val="001B26"/>
      </a:dk2>
      <a:lt2>
        <a:srgbClr val="DCDDDE"/>
      </a:lt2>
      <a:accent1>
        <a:srgbClr val="001B26"/>
      </a:accent1>
      <a:accent2>
        <a:srgbClr val="006272"/>
      </a:accent2>
      <a:accent3>
        <a:srgbClr val="00B5E2"/>
      </a:accent3>
      <a:accent4>
        <a:srgbClr val="FBE122"/>
      </a:accent4>
      <a:accent5>
        <a:srgbClr val="FFF6A5"/>
      </a:accent5>
      <a:accent6>
        <a:srgbClr val="DCDDD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7EE8DD06-3DA8-49FE-9A64-8E8831DBD797}" vid="{9A7AEE2F-220F-4156-94C6-0B17ADF87D2B}"/>
    </a:ext>
  </a:extLst>
</a:theme>
</file>

<file path=ppt/theme/theme9.xml><?xml version="1.0" encoding="utf-8"?>
<a:theme xmlns:a="http://schemas.openxmlformats.org/drawingml/2006/main" name="NZSA_Follow on_Filler option 1">
  <a:themeElements>
    <a:clrScheme name="NZSA_colour palette">
      <a:dk1>
        <a:srgbClr val="000000"/>
      </a:dk1>
      <a:lt1>
        <a:sysClr val="window" lastClr="FFFFFF"/>
      </a:lt1>
      <a:dk2>
        <a:srgbClr val="001B26"/>
      </a:dk2>
      <a:lt2>
        <a:srgbClr val="DCDDDE"/>
      </a:lt2>
      <a:accent1>
        <a:srgbClr val="001B26"/>
      </a:accent1>
      <a:accent2>
        <a:srgbClr val="006272"/>
      </a:accent2>
      <a:accent3>
        <a:srgbClr val="00B5E2"/>
      </a:accent3>
      <a:accent4>
        <a:srgbClr val="FBE122"/>
      </a:accent4>
      <a:accent5>
        <a:srgbClr val="FFF6A5"/>
      </a:accent5>
      <a:accent6>
        <a:srgbClr val="DCDDD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7EE8DD06-3DA8-49FE-9A64-8E8831DBD797}" vid="{58BA9A14-7214-40A7-8B97-7D4A3E090B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NZ Space Agency Powerpoint Template widescreen 2019</Template>
  <TotalTime>374</TotalTime>
  <Words>234</Words>
  <Application>Microsoft Office PowerPoint</Application>
  <PresentationFormat>Custom</PresentationFormat>
  <Paragraphs>45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NZ Space Agency Powerpoint Template widescreen 2019</vt:lpstr>
      <vt:lpstr>1_NZSA_Cover_option two</vt:lpstr>
      <vt:lpstr>NZSA_Follow on_Ink</vt:lpstr>
      <vt:lpstr>NZSA_Follow on_Teal</vt:lpstr>
      <vt:lpstr>NZSA_Follow on_Blue</vt:lpstr>
      <vt:lpstr>NZSA_Follow on_option 2</vt:lpstr>
      <vt:lpstr>NZSA_Follow on_option 3</vt:lpstr>
      <vt:lpstr>NZSA_Follow on_option 4</vt:lpstr>
      <vt:lpstr>NZSA_Follow on_Filler option 1</vt:lpstr>
      <vt:lpstr>NZSA_Follow on_Filler option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Economic Development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Mitchell</dc:creator>
  <cp:lastModifiedBy>Jonathan Mitchell</cp:lastModifiedBy>
  <cp:revision>19</cp:revision>
  <dcterms:created xsi:type="dcterms:W3CDTF">2020-12-09T21:34:54Z</dcterms:created>
  <dcterms:modified xsi:type="dcterms:W3CDTF">2020-12-10T03:49:53Z</dcterms:modified>
</cp:coreProperties>
</file>