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14" r:id="rId3"/>
    <p:sldId id="315" r:id="rId4"/>
    <p:sldId id="316" r:id="rId5"/>
    <p:sldId id="317" r:id="rId6"/>
    <p:sldId id="322" r:id="rId7"/>
    <p:sldId id="318" r:id="rId8"/>
    <p:sldId id="326" r:id="rId9"/>
    <p:sldId id="319" r:id="rId10"/>
    <p:sldId id="299" r:id="rId11"/>
    <p:sldId id="324" r:id="rId12"/>
    <p:sldId id="321" r:id="rId13"/>
    <p:sldId id="32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89"/>
    <p:restoredTop sz="96327"/>
  </p:normalViewPr>
  <p:slideViewPr>
    <p:cSldViewPr snapToGrid="0">
      <p:cViewPr varScale="1">
        <p:scale>
          <a:sx n="128" d="100"/>
          <a:sy n="128" d="100"/>
        </p:scale>
        <p:origin x="10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2E924-8ADD-4DA9-78DF-2122FFB301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7B6E2C-B68E-045C-363B-EF3CDDED25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9849E0-FB13-35BA-2D07-5151390EA1E2}"/>
              </a:ext>
            </a:extLst>
          </p:cNvPr>
          <p:cNvSpPr>
            <a:spLocks noGrp="1"/>
          </p:cNvSpPr>
          <p:nvPr>
            <p:ph type="dt" sz="half" idx="10"/>
          </p:nvPr>
        </p:nvSpPr>
        <p:spPr/>
        <p:txBody>
          <a:bodyPr/>
          <a:lstStyle/>
          <a:p>
            <a:fld id="{54790077-2B0C-3B40-8663-167B3EE47463}" type="datetimeFigureOut">
              <a:rPr lang="en-US" smtClean="0"/>
              <a:t>4/15/24</a:t>
            </a:fld>
            <a:endParaRPr lang="en-US"/>
          </a:p>
        </p:txBody>
      </p:sp>
      <p:sp>
        <p:nvSpPr>
          <p:cNvPr id="5" name="Footer Placeholder 4">
            <a:extLst>
              <a:ext uri="{FF2B5EF4-FFF2-40B4-BE49-F238E27FC236}">
                <a16:creationId xmlns:a16="http://schemas.microsoft.com/office/drawing/2014/main" id="{71E79B7A-0CCC-CD55-74AF-8EBE043E6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0EF058-A9A8-6B25-5B7D-00AA7D6CA4B4}"/>
              </a:ext>
            </a:extLst>
          </p:cNvPr>
          <p:cNvSpPr>
            <a:spLocks noGrp="1"/>
          </p:cNvSpPr>
          <p:nvPr>
            <p:ph type="sldNum" sz="quarter" idx="12"/>
          </p:nvPr>
        </p:nvSpPr>
        <p:spPr/>
        <p:txBody>
          <a:bodyPr/>
          <a:lstStyle/>
          <a:p>
            <a:fld id="{49C9BC20-19BE-364C-AB93-B71D66BCBE0F}" type="slidenum">
              <a:rPr lang="en-US" smtClean="0"/>
              <a:t>‹#›</a:t>
            </a:fld>
            <a:endParaRPr lang="en-US"/>
          </a:p>
        </p:txBody>
      </p:sp>
    </p:spTree>
    <p:extLst>
      <p:ext uri="{BB962C8B-B14F-4D97-AF65-F5344CB8AC3E}">
        <p14:creationId xmlns:p14="http://schemas.microsoft.com/office/powerpoint/2010/main" val="1576059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32877-D358-D631-1677-E185EB8FBB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580F78-8F1B-BA61-9836-6D6E12F18D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C68BDA-F86A-2C37-1A25-8DD4C8FC36A8}"/>
              </a:ext>
            </a:extLst>
          </p:cNvPr>
          <p:cNvSpPr>
            <a:spLocks noGrp="1"/>
          </p:cNvSpPr>
          <p:nvPr>
            <p:ph type="dt" sz="half" idx="10"/>
          </p:nvPr>
        </p:nvSpPr>
        <p:spPr/>
        <p:txBody>
          <a:bodyPr/>
          <a:lstStyle/>
          <a:p>
            <a:fld id="{54790077-2B0C-3B40-8663-167B3EE47463}" type="datetimeFigureOut">
              <a:rPr lang="en-US" smtClean="0"/>
              <a:t>4/15/24</a:t>
            </a:fld>
            <a:endParaRPr lang="en-US"/>
          </a:p>
        </p:txBody>
      </p:sp>
      <p:sp>
        <p:nvSpPr>
          <p:cNvPr id="5" name="Footer Placeholder 4">
            <a:extLst>
              <a:ext uri="{FF2B5EF4-FFF2-40B4-BE49-F238E27FC236}">
                <a16:creationId xmlns:a16="http://schemas.microsoft.com/office/drawing/2014/main" id="{3128DFF4-8ACC-8E05-2BA1-08D0BA90C3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4D7AA-D835-30AF-4479-F195FD7690FC}"/>
              </a:ext>
            </a:extLst>
          </p:cNvPr>
          <p:cNvSpPr>
            <a:spLocks noGrp="1"/>
          </p:cNvSpPr>
          <p:nvPr>
            <p:ph type="sldNum" sz="quarter" idx="12"/>
          </p:nvPr>
        </p:nvSpPr>
        <p:spPr/>
        <p:txBody>
          <a:bodyPr/>
          <a:lstStyle/>
          <a:p>
            <a:fld id="{49C9BC20-19BE-364C-AB93-B71D66BCBE0F}" type="slidenum">
              <a:rPr lang="en-US" smtClean="0"/>
              <a:t>‹#›</a:t>
            </a:fld>
            <a:endParaRPr lang="en-US"/>
          </a:p>
        </p:txBody>
      </p:sp>
    </p:spTree>
    <p:extLst>
      <p:ext uri="{BB962C8B-B14F-4D97-AF65-F5344CB8AC3E}">
        <p14:creationId xmlns:p14="http://schemas.microsoft.com/office/powerpoint/2010/main" val="1137826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9B2F66-9B17-9B93-E719-5ECEC7DDE2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EC4F9A-09A0-CEF3-4AA5-F7DEAFA091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F0C25-834E-2512-722C-9FEBEDEADEC3}"/>
              </a:ext>
            </a:extLst>
          </p:cNvPr>
          <p:cNvSpPr>
            <a:spLocks noGrp="1"/>
          </p:cNvSpPr>
          <p:nvPr>
            <p:ph type="dt" sz="half" idx="10"/>
          </p:nvPr>
        </p:nvSpPr>
        <p:spPr/>
        <p:txBody>
          <a:bodyPr/>
          <a:lstStyle/>
          <a:p>
            <a:fld id="{54790077-2B0C-3B40-8663-167B3EE47463}" type="datetimeFigureOut">
              <a:rPr lang="en-US" smtClean="0"/>
              <a:t>4/15/24</a:t>
            </a:fld>
            <a:endParaRPr lang="en-US"/>
          </a:p>
        </p:txBody>
      </p:sp>
      <p:sp>
        <p:nvSpPr>
          <p:cNvPr id="5" name="Footer Placeholder 4">
            <a:extLst>
              <a:ext uri="{FF2B5EF4-FFF2-40B4-BE49-F238E27FC236}">
                <a16:creationId xmlns:a16="http://schemas.microsoft.com/office/drawing/2014/main" id="{7F581A8D-6163-96AA-304C-5EE0B4E406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E6CE5B-7DBF-5652-718E-0BB1F83C8970}"/>
              </a:ext>
            </a:extLst>
          </p:cNvPr>
          <p:cNvSpPr>
            <a:spLocks noGrp="1"/>
          </p:cNvSpPr>
          <p:nvPr>
            <p:ph type="sldNum" sz="quarter" idx="12"/>
          </p:nvPr>
        </p:nvSpPr>
        <p:spPr/>
        <p:txBody>
          <a:bodyPr/>
          <a:lstStyle/>
          <a:p>
            <a:fld id="{49C9BC20-19BE-364C-AB93-B71D66BCBE0F}" type="slidenum">
              <a:rPr lang="en-US" smtClean="0"/>
              <a:t>‹#›</a:t>
            </a:fld>
            <a:endParaRPr lang="en-US"/>
          </a:p>
        </p:txBody>
      </p:sp>
    </p:spTree>
    <p:extLst>
      <p:ext uri="{BB962C8B-B14F-4D97-AF65-F5344CB8AC3E}">
        <p14:creationId xmlns:p14="http://schemas.microsoft.com/office/powerpoint/2010/main" val="1876902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C2774-B7C2-7B83-A2EF-A9B898F34E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98FC5D-2B56-E1B3-3333-0BBFC73EBE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BB21D4-5ACF-0083-AD9C-D00BC57396F1}"/>
              </a:ext>
            </a:extLst>
          </p:cNvPr>
          <p:cNvSpPr>
            <a:spLocks noGrp="1"/>
          </p:cNvSpPr>
          <p:nvPr>
            <p:ph type="dt" sz="half" idx="10"/>
          </p:nvPr>
        </p:nvSpPr>
        <p:spPr/>
        <p:txBody>
          <a:bodyPr/>
          <a:lstStyle/>
          <a:p>
            <a:fld id="{54790077-2B0C-3B40-8663-167B3EE47463}" type="datetimeFigureOut">
              <a:rPr lang="en-US" smtClean="0"/>
              <a:t>4/15/24</a:t>
            </a:fld>
            <a:endParaRPr lang="en-US"/>
          </a:p>
        </p:txBody>
      </p:sp>
      <p:sp>
        <p:nvSpPr>
          <p:cNvPr id="5" name="Footer Placeholder 4">
            <a:extLst>
              <a:ext uri="{FF2B5EF4-FFF2-40B4-BE49-F238E27FC236}">
                <a16:creationId xmlns:a16="http://schemas.microsoft.com/office/drawing/2014/main" id="{B30436E8-EBFC-3CA9-4687-C57F58B850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58899D-A790-4627-D739-6AC5CC89AC18}"/>
              </a:ext>
            </a:extLst>
          </p:cNvPr>
          <p:cNvSpPr>
            <a:spLocks noGrp="1"/>
          </p:cNvSpPr>
          <p:nvPr>
            <p:ph type="sldNum" sz="quarter" idx="12"/>
          </p:nvPr>
        </p:nvSpPr>
        <p:spPr/>
        <p:txBody>
          <a:bodyPr/>
          <a:lstStyle/>
          <a:p>
            <a:fld id="{49C9BC20-19BE-364C-AB93-B71D66BCBE0F}" type="slidenum">
              <a:rPr lang="en-US" smtClean="0"/>
              <a:t>‹#›</a:t>
            </a:fld>
            <a:endParaRPr lang="en-US"/>
          </a:p>
        </p:txBody>
      </p:sp>
    </p:spTree>
    <p:extLst>
      <p:ext uri="{BB962C8B-B14F-4D97-AF65-F5344CB8AC3E}">
        <p14:creationId xmlns:p14="http://schemas.microsoft.com/office/powerpoint/2010/main" val="1609992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B1671-3D21-3A7F-D55E-93D8618378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3E6C9D-D883-0BF4-C436-68C39A3771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6107BF-7485-08F4-2265-7EFF09185CC5}"/>
              </a:ext>
            </a:extLst>
          </p:cNvPr>
          <p:cNvSpPr>
            <a:spLocks noGrp="1"/>
          </p:cNvSpPr>
          <p:nvPr>
            <p:ph type="dt" sz="half" idx="10"/>
          </p:nvPr>
        </p:nvSpPr>
        <p:spPr/>
        <p:txBody>
          <a:bodyPr/>
          <a:lstStyle/>
          <a:p>
            <a:fld id="{54790077-2B0C-3B40-8663-167B3EE47463}" type="datetimeFigureOut">
              <a:rPr lang="en-US" smtClean="0"/>
              <a:t>4/15/24</a:t>
            </a:fld>
            <a:endParaRPr lang="en-US"/>
          </a:p>
        </p:txBody>
      </p:sp>
      <p:sp>
        <p:nvSpPr>
          <p:cNvPr id="5" name="Footer Placeholder 4">
            <a:extLst>
              <a:ext uri="{FF2B5EF4-FFF2-40B4-BE49-F238E27FC236}">
                <a16:creationId xmlns:a16="http://schemas.microsoft.com/office/drawing/2014/main" id="{FE6E52D7-0290-773D-D769-B04A615DF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B1A582-1F06-86B4-588C-D5AECE3D74A7}"/>
              </a:ext>
            </a:extLst>
          </p:cNvPr>
          <p:cNvSpPr>
            <a:spLocks noGrp="1"/>
          </p:cNvSpPr>
          <p:nvPr>
            <p:ph type="sldNum" sz="quarter" idx="12"/>
          </p:nvPr>
        </p:nvSpPr>
        <p:spPr/>
        <p:txBody>
          <a:bodyPr/>
          <a:lstStyle/>
          <a:p>
            <a:fld id="{49C9BC20-19BE-364C-AB93-B71D66BCBE0F}" type="slidenum">
              <a:rPr lang="en-US" smtClean="0"/>
              <a:t>‹#›</a:t>
            </a:fld>
            <a:endParaRPr lang="en-US"/>
          </a:p>
        </p:txBody>
      </p:sp>
    </p:spTree>
    <p:extLst>
      <p:ext uri="{BB962C8B-B14F-4D97-AF65-F5344CB8AC3E}">
        <p14:creationId xmlns:p14="http://schemas.microsoft.com/office/powerpoint/2010/main" val="101388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539F6-DBEB-8C19-4961-4D1111BF7F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92C00E-074B-0980-9E66-9086FE6162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F9A400-24B3-00E6-52F0-6423882FD2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659269-EF67-BB87-52AD-D890EFC2928E}"/>
              </a:ext>
            </a:extLst>
          </p:cNvPr>
          <p:cNvSpPr>
            <a:spLocks noGrp="1"/>
          </p:cNvSpPr>
          <p:nvPr>
            <p:ph type="dt" sz="half" idx="10"/>
          </p:nvPr>
        </p:nvSpPr>
        <p:spPr/>
        <p:txBody>
          <a:bodyPr/>
          <a:lstStyle/>
          <a:p>
            <a:fld id="{54790077-2B0C-3B40-8663-167B3EE47463}" type="datetimeFigureOut">
              <a:rPr lang="en-US" smtClean="0"/>
              <a:t>4/15/24</a:t>
            </a:fld>
            <a:endParaRPr lang="en-US"/>
          </a:p>
        </p:txBody>
      </p:sp>
      <p:sp>
        <p:nvSpPr>
          <p:cNvPr id="6" name="Footer Placeholder 5">
            <a:extLst>
              <a:ext uri="{FF2B5EF4-FFF2-40B4-BE49-F238E27FC236}">
                <a16:creationId xmlns:a16="http://schemas.microsoft.com/office/drawing/2014/main" id="{03301BF0-A2E0-5C9B-7279-1DC503C150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DBABC0-EA9B-D4C8-8358-7358AD6A1DE3}"/>
              </a:ext>
            </a:extLst>
          </p:cNvPr>
          <p:cNvSpPr>
            <a:spLocks noGrp="1"/>
          </p:cNvSpPr>
          <p:nvPr>
            <p:ph type="sldNum" sz="quarter" idx="12"/>
          </p:nvPr>
        </p:nvSpPr>
        <p:spPr/>
        <p:txBody>
          <a:bodyPr/>
          <a:lstStyle/>
          <a:p>
            <a:fld id="{49C9BC20-19BE-364C-AB93-B71D66BCBE0F}" type="slidenum">
              <a:rPr lang="en-US" smtClean="0"/>
              <a:t>‹#›</a:t>
            </a:fld>
            <a:endParaRPr lang="en-US"/>
          </a:p>
        </p:txBody>
      </p:sp>
    </p:spTree>
    <p:extLst>
      <p:ext uri="{BB962C8B-B14F-4D97-AF65-F5344CB8AC3E}">
        <p14:creationId xmlns:p14="http://schemas.microsoft.com/office/powerpoint/2010/main" val="377321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C642B-A389-69F0-6540-027E1E60E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F48CBC5-23D2-CC12-95A1-2FACD02AF9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2EF586-0C0C-990C-CB6D-E415D50AC1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2C4DD3-75A2-0365-69A5-A54BFB0F05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574BDB-CF9A-C764-55E0-DF762E442E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6E3082-0E13-87E1-260F-530CAAF3466C}"/>
              </a:ext>
            </a:extLst>
          </p:cNvPr>
          <p:cNvSpPr>
            <a:spLocks noGrp="1"/>
          </p:cNvSpPr>
          <p:nvPr>
            <p:ph type="dt" sz="half" idx="10"/>
          </p:nvPr>
        </p:nvSpPr>
        <p:spPr/>
        <p:txBody>
          <a:bodyPr/>
          <a:lstStyle/>
          <a:p>
            <a:fld id="{54790077-2B0C-3B40-8663-167B3EE47463}" type="datetimeFigureOut">
              <a:rPr lang="en-US" smtClean="0"/>
              <a:t>4/15/24</a:t>
            </a:fld>
            <a:endParaRPr lang="en-US"/>
          </a:p>
        </p:txBody>
      </p:sp>
      <p:sp>
        <p:nvSpPr>
          <p:cNvPr id="8" name="Footer Placeholder 7">
            <a:extLst>
              <a:ext uri="{FF2B5EF4-FFF2-40B4-BE49-F238E27FC236}">
                <a16:creationId xmlns:a16="http://schemas.microsoft.com/office/drawing/2014/main" id="{1E770179-7859-7DE6-ECE3-419CC686FD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AC73F2-A202-60D9-1988-432E47396AF9}"/>
              </a:ext>
            </a:extLst>
          </p:cNvPr>
          <p:cNvSpPr>
            <a:spLocks noGrp="1"/>
          </p:cNvSpPr>
          <p:nvPr>
            <p:ph type="sldNum" sz="quarter" idx="12"/>
          </p:nvPr>
        </p:nvSpPr>
        <p:spPr/>
        <p:txBody>
          <a:bodyPr/>
          <a:lstStyle/>
          <a:p>
            <a:fld id="{49C9BC20-19BE-364C-AB93-B71D66BCBE0F}" type="slidenum">
              <a:rPr lang="en-US" smtClean="0"/>
              <a:t>‹#›</a:t>
            </a:fld>
            <a:endParaRPr lang="en-US"/>
          </a:p>
        </p:txBody>
      </p:sp>
    </p:spTree>
    <p:extLst>
      <p:ext uri="{BB962C8B-B14F-4D97-AF65-F5344CB8AC3E}">
        <p14:creationId xmlns:p14="http://schemas.microsoft.com/office/powerpoint/2010/main" val="3230589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048ED-3AF2-0061-DC7B-188EC1334F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2EDCD3-F1E8-A24F-EEF3-E5B064530FA4}"/>
              </a:ext>
            </a:extLst>
          </p:cNvPr>
          <p:cNvSpPr>
            <a:spLocks noGrp="1"/>
          </p:cNvSpPr>
          <p:nvPr>
            <p:ph type="dt" sz="half" idx="10"/>
          </p:nvPr>
        </p:nvSpPr>
        <p:spPr/>
        <p:txBody>
          <a:bodyPr/>
          <a:lstStyle/>
          <a:p>
            <a:fld id="{54790077-2B0C-3B40-8663-167B3EE47463}" type="datetimeFigureOut">
              <a:rPr lang="en-US" smtClean="0"/>
              <a:t>4/15/24</a:t>
            </a:fld>
            <a:endParaRPr lang="en-US"/>
          </a:p>
        </p:txBody>
      </p:sp>
      <p:sp>
        <p:nvSpPr>
          <p:cNvPr id="4" name="Footer Placeholder 3">
            <a:extLst>
              <a:ext uri="{FF2B5EF4-FFF2-40B4-BE49-F238E27FC236}">
                <a16:creationId xmlns:a16="http://schemas.microsoft.com/office/drawing/2014/main" id="{65DFE236-B8FA-EEC9-40DF-4A3020CADF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150E0B-BFAF-E60E-F7E1-6200038456B9}"/>
              </a:ext>
            </a:extLst>
          </p:cNvPr>
          <p:cNvSpPr>
            <a:spLocks noGrp="1"/>
          </p:cNvSpPr>
          <p:nvPr>
            <p:ph type="sldNum" sz="quarter" idx="12"/>
          </p:nvPr>
        </p:nvSpPr>
        <p:spPr/>
        <p:txBody>
          <a:bodyPr/>
          <a:lstStyle/>
          <a:p>
            <a:fld id="{49C9BC20-19BE-364C-AB93-B71D66BCBE0F}" type="slidenum">
              <a:rPr lang="en-US" smtClean="0"/>
              <a:t>‹#›</a:t>
            </a:fld>
            <a:endParaRPr lang="en-US"/>
          </a:p>
        </p:txBody>
      </p:sp>
    </p:spTree>
    <p:extLst>
      <p:ext uri="{BB962C8B-B14F-4D97-AF65-F5344CB8AC3E}">
        <p14:creationId xmlns:p14="http://schemas.microsoft.com/office/powerpoint/2010/main" val="1273755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63FEC3-8834-9598-F760-94E9FAD06567}"/>
              </a:ext>
            </a:extLst>
          </p:cNvPr>
          <p:cNvSpPr>
            <a:spLocks noGrp="1"/>
          </p:cNvSpPr>
          <p:nvPr>
            <p:ph type="dt" sz="half" idx="10"/>
          </p:nvPr>
        </p:nvSpPr>
        <p:spPr/>
        <p:txBody>
          <a:bodyPr/>
          <a:lstStyle/>
          <a:p>
            <a:fld id="{54790077-2B0C-3B40-8663-167B3EE47463}" type="datetimeFigureOut">
              <a:rPr lang="en-US" smtClean="0"/>
              <a:t>4/15/24</a:t>
            </a:fld>
            <a:endParaRPr lang="en-US"/>
          </a:p>
        </p:txBody>
      </p:sp>
      <p:sp>
        <p:nvSpPr>
          <p:cNvPr id="3" name="Footer Placeholder 2">
            <a:extLst>
              <a:ext uri="{FF2B5EF4-FFF2-40B4-BE49-F238E27FC236}">
                <a16:creationId xmlns:a16="http://schemas.microsoft.com/office/drawing/2014/main" id="{5213FA47-8F03-93F0-1F91-87F0022C84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7F6F4F-701E-1B01-E280-A5F57606EC64}"/>
              </a:ext>
            </a:extLst>
          </p:cNvPr>
          <p:cNvSpPr>
            <a:spLocks noGrp="1"/>
          </p:cNvSpPr>
          <p:nvPr>
            <p:ph type="sldNum" sz="quarter" idx="12"/>
          </p:nvPr>
        </p:nvSpPr>
        <p:spPr/>
        <p:txBody>
          <a:bodyPr/>
          <a:lstStyle/>
          <a:p>
            <a:fld id="{49C9BC20-19BE-364C-AB93-B71D66BCBE0F}" type="slidenum">
              <a:rPr lang="en-US" smtClean="0"/>
              <a:t>‹#›</a:t>
            </a:fld>
            <a:endParaRPr lang="en-US"/>
          </a:p>
        </p:txBody>
      </p:sp>
    </p:spTree>
    <p:extLst>
      <p:ext uri="{BB962C8B-B14F-4D97-AF65-F5344CB8AC3E}">
        <p14:creationId xmlns:p14="http://schemas.microsoft.com/office/powerpoint/2010/main" val="3423908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17203-2199-A95B-FBAD-0CEEC745F2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1A23B1-1EAF-5B5C-03D4-08B4247358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AC88C1-D092-09B1-0A2E-5FA89BB895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44E3BE-DDDC-5CFA-5EBE-0FDB824B4C9D}"/>
              </a:ext>
            </a:extLst>
          </p:cNvPr>
          <p:cNvSpPr>
            <a:spLocks noGrp="1"/>
          </p:cNvSpPr>
          <p:nvPr>
            <p:ph type="dt" sz="half" idx="10"/>
          </p:nvPr>
        </p:nvSpPr>
        <p:spPr/>
        <p:txBody>
          <a:bodyPr/>
          <a:lstStyle/>
          <a:p>
            <a:fld id="{54790077-2B0C-3B40-8663-167B3EE47463}" type="datetimeFigureOut">
              <a:rPr lang="en-US" smtClean="0"/>
              <a:t>4/15/24</a:t>
            </a:fld>
            <a:endParaRPr lang="en-US"/>
          </a:p>
        </p:txBody>
      </p:sp>
      <p:sp>
        <p:nvSpPr>
          <p:cNvPr id="6" name="Footer Placeholder 5">
            <a:extLst>
              <a:ext uri="{FF2B5EF4-FFF2-40B4-BE49-F238E27FC236}">
                <a16:creationId xmlns:a16="http://schemas.microsoft.com/office/drawing/2014/main" id="{3A585220-36D6-2F3A-351A-368AB268E3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2AB973-B9A7-7B9D-004E-5FCDB02F2E90}"/>
              </a:ext>
            </a:extLst>
          </p:cNvPr>
          <p:cNvSpPr>
            <a:spLocks noGrp="1"/>
          </p:cNvSpPr>
          <p:nvPr>
            <p:ph type="sldNum" sz="quarter" idx="12"/>
          </p:nvPr>
        </p:nvSpPr>
        <p:spPr/>
        <p:txBody>
          <a:bodyPr/>
          <a:lstStyle/>
          <a:p>
            <a:fld id="{49C9BC20-19BE-364C-AB93-B71D66BCBE0F}" type="slidenum">
              <a:rPr lang="en-US" smtClean="0"/>
              <a:t>‹#›</a:t>
            </a:fld>
            <a:endParaRPr lang="en-US"/>
          </a:p>
        </p:txBody>
      </p:sp>
    </p:spTree>
    <p:extLst>
      <p:ext uri="{BB962C8B-B14F-4D97-AF65-F5344CB8AC3E}">
        <p14:creationId xmlns:p14="http://schemas.microsoft.com/office/powerpoint/2010/main" val="1867582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C4BEB-D317-20A7-7F58-1239F17F15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F9A25A-5E19-6FCB-FCA3-2303CCEF23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2526EE-9406-F45B-FD22-D0DEF02F9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B47573-68CE-EB7F-5CF4-B27A30F98941}"/>
              </a:ext>
            </a:extLst>
          </p:cNvPr>
          <p:cNvSpPr>
            <a:spLocks noGrp="1"/>
          </p:cNvSpPr>
          <p:nvPr>
            <p:ph type="dt" sz="half" idx="10"/>
          </p:nvPr>
        </p:nvSpPr>
        <p:spPr/>
        <p:txBody>
          <a:bodyPr/>
          <a:lstStyle/>
          <a:p>
            <a:fld id="{54790077-2B0C-3B40-8663-167B3EE47463}" type="datetimeFigureOut">
              <a:rPr lang="en-US" smtClean="0"/>
              <a:t>4/15/24</a:t>
            </a:fld>
            <a:endParaRPr lang="en-US"/>
          </a:p>
        </p:txBody>
      </p:sp>
      <p:sp>
        <p:nvSpPr>
          <p:cNvPr id="6" name="Footer Placeholder 5">
            <a:extLst>
              <a:ext uri="{FF2B5EF4-FFF2-40B4-BE49-F238E27FC236}">
                <a16:creationId xmlns:a16="http://schemas.microsoft.com/office/drawing/2014/main" id="{590A0F0B-AE69-584C-11EC-F96E08461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48F5CE-EBC8-8E0F-1C8D-05114DD6011F}"/>
              </a:ext>
            </a:extLst>
          </p:cNvPr>
          <p:cNvSpPr>
            <a:spLocks noGrp="1"/>
          </p:cNvSpPr>
          <p:nvPr>
            <p:ph type="sldNum" sz="quarter" idx="12"/>
          </p:nvPr>
        </p:nvSpPr>
        <p:spPr/>
        <p:txBody>
          <a:bodyPr/>
          <a:lstStyle/>
          <a:p>
            <a:fld id="{49C9BC20-19BE-364C-AB93-B71D66BCBE0F}" type="slidenum">
              <a:rPr lang="en-US" smtClean="0"/>
              <a:t>‹#›</a:t>
            </a:fld>
            <a:endParaRPr lang="en-US"/>
          </a:p>
        </p:txBody>
      </p:sp>
    </p:spTree>
    <p:extLst>
      <p:ext uri="{BB962C8B-B14F-4D97-AF65-F5344CB8AC3E}">
        <p14:creationId xmlns:p14="http://schemas.microsoft.com/office/powerpoint/2010/main" val="3215762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FB4F73-923A-CFC6-AB77-00F74315A3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6EB486-6A6A-6F13-FC8C-C8DBA97E7E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1509F6-ED40-0A18-A281-F7A7FA25B0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790077-2B0C-3B40-8663-167B3EE47463}" type="datetimeFigureOut">
              <a:rPr lang="en-US" smtClean="0"/>
              <a:t>4/15/24</a:t>
            </a:fld>
            <a:endParaRPr lang="en-US"/>
          </a:p>
        </p:txBody>
      </p:sp>
      <p:sp>
        <p:nvSpPr>
          <p:cNvPr id="5" name="Footer Placeholder 4">
            <a:extLst>
              <a:ext uri="{FF2B5EF4-FFF2-40B4-BE49-F238E27FC236}">
                <a16:creationId xmlns:a16="http://schemas.microsoft.com/office/drawing/2014/main" id="{4282265F-96E9-26FF-360D-1671D4B444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AC5D2F-40E4-3FE9-CEA3-0A312F5FE1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9BC20-19BE-364C-AB93-B71D66BCBE0F}" type="slidenum">
              <a:rPr lang="en-US" smtClean="0"/>
              <a:t>‹#›</a:t>
            </a:fld>
            <a:endParaRPr lang="en-US"/>
          </a:p>
        </p:txBody>
      </p:sp>
    </p:spTree>
    <p:extLst>
      <p:ext uri="{BB962C8B-B14F-4D97-AF65-F5344CB8AC3E}">
        <p14:creationId xmlns:p14="http://schemas.microsoft.com/office/powerpoint/2010/main" val="1456880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65C9-C2AD-BCE8-2C44-72EDA16C1025}"/>
              </a:ext>
            </a:extLst>
          </p:cNvPr>
          <p:cNvSpPr>
            <a:spLocks noGrp="1"/>
          </p:cNvSpPr>
          <p:nvPr>
            <p:ph type="ctrTitle"/>
          </p:nvPr>
        </p:nvSpPr>
        <p:spPr>
          <a:xfrm>
            <a:off x="584885" y="1122363"/>
            <a:ext cx="10865709" cy="2387600"/>
          </a:xfrm>
        </p:spPr>
        <p:txBody>
          <a:bodyPr>
            <a:normAutofit fontScale="90000"/>
          </a:bodyPr>
          <a:lstStyle/>
          <a:p>
            <a:r>
              <a:rPr lang="en-US" sz="7200" b="1" dirty="0"/>
              <a:t>Addressing climate change through tort law: Implications of </a:t>
            </a:r>
            <a:r>
              <a:rPr lang="en-US" sz="7200" b="1" i="1" dirty="0"/>
              <a:t>Smith v Fonterra</a:t>
            </a:r>
          </a:p>
        </p:txBody>
      </p:sp>
      <p:sp>
        <p:nvSpPr>
          <p:cNvPr id="3" name="Subtitle 2">
            <a:extLst>
              <a:ext uri="{FF2B5EF4-FFF2-40B4-BE49-F238E27FC236}">
                <a16:creationId xmlns:a16="http://schemas.microsoft.com/office/drawing/2014/main" id="{597E1D4E-C6A0-37E3-1BE8-42233C39D5AF}"/>
              </a:ext>
            </a:extLst>
          </p:cNvPr>
          <p:cNvSpPr>
            <a:spLocks noGrp="1"/>
          </p:cNvSpPr>
          <p:nvPr>
            <p:ph type="subTitle" idx="1"/>
          </p:nvPr>
        </p:nvSpPr>
        <p:spPr/>
        <p:txBody>
          <a:bodyPr>
            <a:normAutofit/>
          </a:bodyPr>
          <a:lstStyle/>
          <a:p>
            <a:r>
              <a:rPr lang="en-US" sz="3200" dirty="0"/>
              <a:t>James Every-Palmer KC and Daniel </a:t>
            </a:r>
            <a:r>
              <a:rPr lang="en-US" sz="3200" dirty="0" err="1"/>
              <a:t>Kalderimis</a:t>
            </a:r>
            <a:endParaRPr lang="en-US" sz="3200" dirty="0"/>
          </a:p>
          <a:p>
            <a:r>
              <a:rPr lang="en-US" sz="3200" dirty="0"/>
              <a:t>16 April 2024</a:t>
            </a:r>
          </a:p>
        </p:txBody>
      </p:sp>
    </p:spTree>
    <p:extLst>
      <p:ext uri="{BB962C8B-B14F-4D97-AF65-F5344CB8AC3E}">
        <p14:creationId xmlns:p14="http://schemas.microsoft.com/office/powerpoint/2010/main" val="2370999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9F864-F701-D0AF-7B3F-96674050DE94}"/>
              </a:ext>
            </a:extLst>
          </p:cNvPr>
          <p:cNvSpPr>
            <a:spLocks noGrp="1"/>
          </p:cNvSpPr>
          <p:nvPr>
            <p:ph type="title"/>
          </p:nvPr>
        </p:nvSpPr>
        <p:spPr/>
        <p:txBody>
          <a:bodyPr>
            <a:noAutofit/>
          </a:bodyPr>
          <a:lstStyle/>
          <a:p>
            <a:r>
              <a:rPr lang="en-AU" dirty="0">
                <a:ea typeface="Aptos" panose="020B0004020202020204" pitchFamily="34" charset="0"/>
                <a:cs typeface="Times New Roman" panose="02020603050405020304" pitchFamily="18" charset="0"/>
              </a:rPr>
              <a:t>Returning to </a:t>
            </a:r>
            <a:r>
              <a:rPr lang="en-AU" i="1" dirty="0">
                <a:ea typeface="Aptos" panose="020B0004020202020204" pitchFamily="34" charset="0"/>
                <a:cs typeface="Times New Roman" panose="02020603050405020304" pitchFamily="18" charset="0"/>
              </a:rPr>
              <a:t>Smith v Fonterra …	</a:t>
            </a:r>
            <a:endParaRPr lang="en-US" dirty="0"/>
          </a:p>
        </p:txBody>
      </p:sp>
      <p:sp>
        <p:nvSpPr>
          <p:cNvPr id="3" name="Content Placeholder 2">
            <a:extLst>
              <a:ext uri="{FF2B5EF4-FFF2-40B4-BE49-F238E27FC236}">
                <a16:creationId xmlns:a16="http://schemas.microsoft.com/office/drawing/2014/main" id="{7FD0B19C-7DB6-9970-C646-90F453CF8B0D}"/>
              </a:ext>
            </a:extLst>
          </p:cNvPr>
          <p:cNvSpPr>
            <a:spLocks noGrp="1"/>
          </p:cNvSpPr>
          <p:nvPr>
            <p:ph idx="1"/>
          </p:nvPr>
        </p:nvSpPr>
        <p:spPr>
          <a:xfrm>
            <a:off x="944217" y="1825625"/>
            <a:ext cx="9223514" cy="4351338"/>
          </a:xfrm>
        </p:spPr>
        <p:txBody>
          <a:bodyPr>
            <a:normAutofit/>
          </a:bodyPr>
          <a:lstStyle/>
          <a:p>
            <a:r>
              <a:rPr lang="en-AU" dirty="0">
                <a:effectLst/>
                <a:ea typeface="Aptos" panose="020B0004020202020204" pitchFamily="34" charset="0"/>
                <a:cs typeface="Times New Roman" panose="02020603050405020304" pitchFamily="18" charset="0"/>
              </a:rPr>
              <a:t>The Court of Appeal said “no role for tort law here”:</a:t>
            </a:r>
          </a:p>
          <a:p>
            <a:endParaRPr lang="en-AU" dirty="0">
              <a:effectLst/>
              <a:ea typeface="Aptos" panose="020B0004020202020204" pitchFamily="34" charset="0"/>
              <a:cs typeface="Times New Roman" panose="02020603050405020304" pitchFamily="18" charset="0"/>
            </a:endParaRPr>
          </a:p>
          <a:p>
            <a:pPr marL="457200" lvl="1" indent="0">
              <a:buNone/>
            </a:pPr>
            <a:r>
              <a:rPr lang="en-AU" dirty="0">
                <a:effectLst/>
                <a:ea typeface="Aptos" panose="020B0004020202020204" pitchFamily="34" charset="0"/>
                <a:cs typeface="Times New Roman" panose="02020603050405020304" pitchFamily="18" charset="0"/>
              </a:rPr>
              <a:t>“... the magnitude of the crisis which is climate change simply cannot be appropriately or adequately addressed by common law tort claims pursued through the courts. It is quintessentially a matter that calls for a sophisticated regulatory response at a national level supported by international co-ordination.”</a:t>
            </a:r>
          </a:p>
          <a:p>
            <a:endParaRPr lang="en-NZ" dirty="0">
              <a:effectLst/>
              <a:latin typeface="+mj-lt"/>
              <a:ea typeface="Aptos" panose="020B0004020202020204" pitchFamily="34" charset="0"/>
              <a:cs typeface="Times New Roman" panose="02020603050405020304" pitchFamily="18" charset="0"/>
            </a:endParaRPr>
          </a:p>
          <a:p>
            <a:endParaRPr lang="en-US" dirty="0">
              <a:latin typeface="+mj-lt"/>
            </a:endParaRPr>
          </a:p>
          <a:p>
            <a:endParaRPr lang="en-US" dirty="0"/>
          </a:p>
          <a:p>
            <a:endParaRPr lang="en-US" dirty="0"/>
          </a:p>
        </p:txBody>
      </p:sp>
    </p:spTree>
    <p:extLst>
      <p:ext uri="{BB962C8B-B14F-4D97-AF65-F5344CB8AC3E}">
        <p14:creationId xmlns:p14="http://schemas.microsoft.com/office/powerpoint/2010/main" val="2329153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67083-489D-40F5-7506-FCEE963D6068}"/>
              </a:ext>
            </a:extLst>
          </p:cNvPr>
          <p:cNvSpPr>
            <a:spLocks noGrp="1"/>
          </p:cNvSpPr>
          <p:nvPr>
            <p:ph type="title"/>
          </p:nvPr>
        </p:nvSpPr>
        <p:spPr/>
        <p:txBody>
          <a:bodyPr>
            <a:normAutofit/>
          </a:bodyPr>
          <a:lstStyle/>
          <a:p>
            <a:r>
              <a:rPr lang="en-US" dirty="0"/>
              <a:t>An alternative view in the spirit of Coase and given the risk of regulatory failure</a:t>
            </a:r>
          </a:p>
        </p:txBody>
      </p:sp>
      <p:sp>
        <p:nvSpPr>
          <p:cNvPr id="3" name="Content Placeholder 2">
            <a:extLst>
              <a:ext uri="{FF2B5EF4-FFF2-40B4-BE49-F238E27FC236}">
                <a16:creationId xmlns:a16="http://schemas.microsoft.com/office/drawing/2014/main" id="{A9CB56D3-5229-AD02-84EA-5CDDECE33025}"/>
              </a:ext>
            </a:extLst>
          </p:cNvPr>
          <p:cNvSpPr>
            <a:spLocks noGrp="1"/>
          </p:cNvSpPr>
          <p:nvPr>
            <p:ph idx="1"/>
          </p:nvPr>
        </p:nvSpPr>
        <p:spPr/>
        <p:txBody>
          <a:bodyPr>
            <a:normAutofit lnSpcReduction="10000"/>
          </a:bodyPr>
          <a:lstStyle/>
          <a:p>
            <a:r>
              <a:rPr lang="en-US" dirty="0"/>
              <a:t>Corollary of Coase theorem is that when transaction costs are high, the initial allocation of rights is extremely important (because likely determinative) </a:t>
            </a:r>
          </a:p>
          <a:p>
            <a:r>
              <a:rPr lang="en-US" dirty="0"/>
              <a:t>In the economic analysis of tort law, the purpose of liability rules is to internalize externalities (</a:t>
            </a:r>
            <a:r>
              <a:rPr lang="en-US" dirty="0" err="1"/>
              <a:t>eg</a:t>
            </a:r>
            <a:r>
              <a:rPr lang="en-US" dirty="0"/>
              <a:t> from pollution)</a:t>
            </a:r>
          </a:p>
          <a:p>
            <a:r>
              <a:rPr lang="en-US" dirty="0"/>
              <a:t>Courts may have institutional advantages which overcome some of the obstacles to welfare </a:t>
            </a:r>
            <a:r>
              <a:rPr lang="en-US" dirty="0" err="1"/>
              <a:t>maximising</a:t>
            </a:r>
            <a:r>
              <a:rPr lang="en-US" dirty="0"/>
              <a:t> State action on climate change:</a:t>
            </a:r>
          </a:p>
          <a:p>
            <a:pPr lvl="1"/>
            <a:r>
              <a:rPr lang="en-US" dirty="0"/>
              <a:t>Intergenerational thinking (protection against burdens being offloaded into the future)</a:t>
            </a:r>
          </a:p>
          <a:p>
            <a:pPr lvl="1"/>
            <a:r>
              <a:rPr lang="en-US" dirty="0"/>
              <a:t>Mutual advantage for nations overall:  Courts overcame a collective action problem in relation to the development of the rules of private international law (conflicts of law)</a:t>
            </a:r>
          </a:p>
          <a:p>
            <a:endParaRPr lang="en-US" dirty="0"/>
          </a:p>
          <a:p>
            <a:endParaRPr lang="en-US" dirty="0"/>
          </a:p>
          <a:p>
            <a:endParaRPr lang="en-US" dirty="0"/>
          </a:p>
        </p:txBody>
      </p:sp>
    </p:spTree>
    <p:extLst>
      <p:ext uri="{BB962C8B-B14F-4D97-AF65-F5344CB8AC3E}">
        <p14:creationId xmlns:p14="http://schemas.microsoft.com/office/powerpoint/2010/main" val="3322599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9F864-F701-D0AF-7B3F-96674050DE94}"/>
              </a:ext>
            </a:extLst>
          </p:cNvPr>
          <p:cNvSpPr>
            <a:spLocks noGrp="1"/>
          </p:cNvSpPr>
          <p:nvPr>
            <p:ph type="title"/>
          </p:nvPr>
        </p:nvSpPr>
        <p:spPr/>
        <p:txBody>
          <a:bodyPr>
            <a:normAutofit/>
          </a:bodyPr>
          <a:lstStyle/>
          <a:p>
            <a:r>
              <a:rPr lang="en-AU" sz="4400" dirty="0">
                <a:effectLst/>
                <a:ea typeface="Aptos" panose="020B0004020202020204" pitchFamily="34" charset="0"/>
                <a:cs typeface="Times New Roman" panose="02020603050405020304" pitchFamily="18" charset="0"/>
              </a:rPr>
              <a:t>What might “climate comity” look like? </a:t>
            </a:r>
            <a:endParaRPr lang="en-US" dirty="0"/>
          </a:p>
        </p:txBody>
      </p:sp>
      <p:sp>
        <p:nvSpPr>
          <p:cNvPr id="3" name="Content Placeholder 2">
            <a:extLst>
              <a:ext uri="{FF2B5EF4-FFF2-40B4-BE49-F238E27FC236}">
                <a16:creationId xmlns:a16="http://schemas.microsoft.com/office/drawing/2014/main" id="{7FD0B19C-7DB6-9970-C646-90F453CF8B0D}"/>
              </a:ext>
            </a:extLst>
          </p:cNvPr>
          <p:cNvSpPr>
            <a:spLocks noGrp="1"/>
          </p:cNvSpPr>
          <p:nvPr>
            <p:ph idx="1"/>
          </p:nvPr>
        </p:nvSpPr>
        <p:spPr/>
        <p:txBody>
          <a:bodyPr>
            <a:normAutofit/>
          </a:bodyPr>
          <a:lstStyle/>
          <a:p>
            <a:r>
              <a:rPr lang="en-AU" dirty="0">
                <a:effectLst/>
                <a:ea typeface="Aptos" panose="020B0004020202020204" pitchFamily="34" charset="0"/>
                <a:cs typeface="Times New Roman" panose="02020603050405020304" pitchFamily="18" charset="0"/>
              </a:rPr>
              <a:t>In private international law, common law courts generated principles of comity in terms of which laws to apply and when to enforce judgments in cross border cases</a:t>
            </a:r>
          </a:p>
          <a:p>
            <a:r>
              <a:rPr lang="en-AU" dirty="0">
                <a:ea typeface="Aptos" panose="020B0004020202020204" pitchFamily="34" charset="0"/>
                <a:cs typeface="Times New Roman" panose="02020603050405020304" pitchFamily="18" charset="0"/>
              </a:rPr>
              <a:t>Rules were developed by courts in different countries for mutual benefit, not narrow self-interest (</a:t>
            </a:r>
            <a:r>
              <a:rPr lang="en-AU" dirty="0" err="1">
                <a:ea typeface="Aptos" panose="020B0004020202020204" pitchFamily="34" charset="0"/>
                <a:cs typeface="Times New Roman" panose="02020603050405020304" pitchFamily="18" charset="0"/>
              </a:rPr>
              <a:t>eg</a:t>
            </a:r>
            <a:r>
              <a:rPr lang="en-AU" dirty="0">
                <a:ea typeface="Aptos" panose="020B0004020202020204" pitchFamily="34" charset="0"/>
                <a:cs typeface="Times New Roman" panose="02020603050405020304" pitchFamily="18" charset="0"/>
              </a:rPr>
              <a:t> choice of law, enforcement of foreign judgments)</a:t>
            </a:r>
            <a:endParaRPr lang="en-AU" dirty="0">
              <a:effectLst/>
              <a:ea typeface="Aptos" panose="020B0004020202020204" pitchFamily="34" charset="0"/>
              <a:cs typeface="Times New Roman" panose="02020603050405020304" pitchFamily="18" charset="0"/>
            </a:endParaRPr>
          </a:p>
          <a:p>
            <a:r>
              <a:rPr lang="en-AU" dirty="0">
                <a:effectLst/>
                <a:ea typeface="Aptos" panose="020B0004020202020204" pitchFamily="34" charset="0"/>
                <a:cs typeface="Times New Roman" panose="02020603050405020304" pitchFamily="18" charset="0"/>
              </a:rPr>
              <a:t>Comity principles could be developed in relation to climate change</a:t>
            </a:r>
          </a:p>
          <a:p>
            <a:pPr lvl="1"/>
            <a:r>
              <a:rPr lang="en-AU" dirty="0">
                <a:effectLst/>
                <a:ea typeface="Aptos" panose="020B0004020202020204" pitchFamily="34" charset="0"/>
                <a:cs typeface="Times New Roman" panose="02020603050405020304" pitchFamily="18" charset="0"/>
              </a:rPr>
              <a:t>Each country has its share of remaining carbon budget for 1.5/2</a:t>
            </a:r>
            <a:r>
              <a:rPr lang="en-NZ" b="0" i="0" u="none" strike="noStrike" dirty="0">
                <a:solidFill>
                  <a:srgbClr val="202124"/>
                </a:solidFill>
                <a:effectLst/>
                <a:latin typeface="Google Sans"/>
              </a:rPr>
              <a:t>°C</a:t>
            </a:r>
            <a:r>
              <a:rPr lang="en-AU" dirty="0">
                <a:effectLst/>
                <a:ea typeface="Aptos" panose="020B0004020202020204" pitchFamily="34" charset="0"/>
                <a:cs typeface="Times New Roman" panose="02020603050405020304" pitchFamily="18" charset="0"/>
              </a:rPr>
              <a:t> and so must make a fair share of reductions (common but differentiated)</a:t>
            </a:r>
          </a:p>
          <a:p>
            <a:pPr lvl="1"/>
            <a:r>
              <a:rPr lang="en-AU" dirty="0">
                <a:effectLst/>
                <a:ea typeface="Aptos" panose="020B0004020202020204" pitchFamily="34" charset="0"/>
                <a:cs typeface="Times New Roman" panose="02020603050405020304" pitchFamily="18" charset="0"/>
              </a:rPr>
              <a:t>Aggregation of global and temporal consequences to domestic emitters</a:t>
            </a:r>
            <a:endParaRPr lang="en-US" dirty="0">
              <a:latin typeface="+mj-lt"/>
            </a:endParaRPr>
          </a:p>
          <a:p>
            <a:endParaRPr lang="en-US" dirty="0"/>
          </a:p>
        </p:txBody>
      </p:sp>
    </p:spTree>
    <p:extLst>
      <p:ext uri="{BB962C8B-B14F-4D97-AF65-F5344CB8AC3E}">
        <p14:creationId xmlns:p14="http://schemas.microsoft.com/office/powerpoint/2010/main" val="2149092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67B55-F4EE-4E47-BE72-3065EE20C80B}"/>
              </a:ext>
            </a:extLst>
          </p:cNvPr>
          <p:cNvSpPr>
            <a:spLocks noGrp="1"/>
          </p:cNvSpPr>
          <p:nvPr>
            <p:ph type="title"/>
          </p:nvPr>
        </p:nvSpPr>
        <p:spPr/>
        <p:txBody>
          <a:bodyPr/>
          <a:lstStyle/>
          <a:p>
            <a:r>
              <a:rPr lang="en-US" dirty="0"/>
              <a:t>What might an appropriate liability rule look like?</a:t>
            </a:r>
          </a:p>
        </p:txBody>
      </p:sp>
      <p:sp>
        <p:nvSpPr>
          <p:cNvPr id="3" name="Content Placeholder 2">
            <a:extLst>
              <a:ext uri="{FF2B5EF4-FFF2-40B4-BE49-F238E27FC236}">
                <a16:creationId xmlns:a16="http://schemas.microsoft.com/office/drawing/2014/main" id="{E9630C81-C630-181B-B860-4B4925A3FCB3}"/>
              </a:ext>
            </a:extLst>
          </p:cNvPr>
          <p:cNvSpPr>
            <a:spLocks noGrp="1"/>
          </p:cNvSpPr>
          <p:nvPr>
            <p:ph idx="1"/>
          </p:nvPr>
        </p:nvSpPr>
        <p:spPr>
          <a:xfrm>
            <a:off x="838200" y="1825625"/>
            <a:ext cx="10515600" cy="4744140"/>
          </a:xfrm>
        </p:spPr>
        <p:txBody>
          <a:bodyPr>
            <a:normAutofit lnSpcReduction="10000"/>
          </a:bodyPr>
          <a:lstStyle/>
          <a:p>
            <a:r>
              <a:rPr lang="en-NZ" dirty="0"/>
              <a:t>The issue of property rights between current polluters and future generations is novel.  That is, the present </a:t>
            </a:r>
            <a:r>
              <a:rPr lang="en-NZ" i="1" dirty="0"/>
              <a:t>de facto</a:t>
            </a:r>
            <a:r>
              <a:rPr lang="en-NZ" dirty="0"/>
              <a:t> position (no liability) is not a conscious choice.</a:t>
            </a:r>
          </a:p>
          <a:p>
            <a:r>
              <a:rPr lang="en-NZ" dirty="0"/>
              <a:t>Following Coase and the importance of initial allocation, how might </a:t>
            </a:r>
            <a:r>
              <a:rPr lang="en-NZ" dirty="0">
                <a:effectLst/>
              </a:rPr>
              <a:t>a property right in favour of future generations be expressed?  </a:t>
            </a:r>
          </a:p>
          <a:p>
            <a:pPr lvl="1"/>
            <a:r>
              <a:rPr lang="en-NZ" dirty="0">
                <a:effectLst/>
              </a:rPr>
              <a:t>Tort: Imposing liability for “substantial and unreasonable” emissions </a:t>
            </a:r>
          </a:p>
          <a:p>
            <a:pPr lvl="1"/>
            <a:r>
              <a:rPr lang="en-NZ" dirty="0"/>
              <a:t>Human rights:  Recognising the right to a stable environment free from the adverse impacts and vagaries of climate change </a:t>
            </a:r>
          </a:p>
          <a:p>
            <a:r>
              <a:rPr lang="en-NZ" dirty="0">
                <a:effectLst/>
              </a:rPr>
              <a:t>The detail of what this means in practice for a particular country could be supplied by the climate comity principles</a:t>
            </a:r>
          </a:p>
          <a:p>
            <a:r>
              <a:rPr lang="en-NZ" dirty="0">
                <a:effectLst/>
              </a:rPr>
              <a:t>Result: Judicial guard rails on inadequate State action </a:t>
            </a:r>
            <a:r>
              <a:rPr lang="en-NZ" dirty="0"/>
              <a:t>could</a:t>
            </a:r>
            <a:r>
              <a:rPr lang="en-NZ" dirty="0">
                <a:effectLst/>
              </a:rPr>
              <a:t> address the intergenerational externality and the collective action problem</a:t>
            </a:r>
            <a:endParaRPr lang="en-US" dirty="0"/>
          </a:p>
        </p:txBody>
      </p:sp>
    </p:spTree>
    <p:extLst>
      <p:ext uri="{BB962C8B-B14F-4D97-AF65-F5344CB8AC3E}">
        <p14:creationId xmlns:p14="http://schemas.microsoft.com/office/powerpoint/2010/main" val="3387144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63584-3586-AA33-1A38-1F358033EE3B}"/>
              </a:ext>
            </a:extLst>
          </p:cNvPr>
          <p:cNvSpPr>
            <a:spLocks noGrp="1"/>
          </p:cNvSpPr>
          <p:nvPr>
            <p:ph type="title"/>
          </p:nvPr>
        </p:nvSpPr>
        <p:spPr/>
        <p:txBody>
          <a:bodyPr/>
          <a:lstStyle/>
          <a:p>
            <a:r>
              <a:rPr lang="en-US" dirty="0"/>
              <a:t>1. Introduction</a:t>
            </a:r>
          </a:p>
        </p:txBody>
      </p:sp>
      <p:sp>
        <p:nvSpPr>
          <p:cNvPr id="3" name="Content Placeholder 2">
            <a:extLst>
              <a:ext uri="{FF2B5EF4-FFF2-40B4-BE49-F238E27FC236}">
                <a16:creationId xmlns:a16="http://schemas.microsoft.com/office/drawing/2014/main" id="{CC18E9A6-2B8C-4375-9058-76B9C406FE3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8973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63584-3586-AA33-1A38-1F358033EE3B}"/>
              </a:ext>
            </a:extLst>
          </p:cNvPr>
          <p:cNvSpPr>
            <a:spLocks noGrp="1"/>
          </p:cNvSpPr>
          <p:nvPr>
            <p:ph type="title"/>
          </p:nvPr>
        </p:nvSpPr>
        <p:spPr/>
        <p:txBody>
          <a:bodyPr>
            <a:normAutofit/>
          </a:bodyPr>
          <a:lstStyle/>
          <a:p>
            <a:r>
              <a:rPr lang="en-US" dirty="0"/>
              <a:t>2. </a:t>
            </a:r>
            <a:r>
              <a:rPr lang="en-US" i="1" dirty="0"/>
              <a:t>Smith v Fonterra</a:t>
            </a:r>
            <a:r>
              <a:rPr lang="en-US" dirty="0"/>
              <a:t> in context: Current state of climate change litigation</a:t>
            </a:r>
          </a:p>
        </p:txBody>
      </p:sp>
      <p:sp>
        <p:nvSpPr>
          <p:cNvPr id="3" name="Content Placeholder 2">
            <a:extLst>
              <a:ext uri="{FF2B5EF4-FFF2-40B4-BE49-F238E27FC236}">
                <a16:creationId xmlns:a16="http://schemas.microsoft.com/office/drawing/2014/main" id="{CC18E9A6-2B8C-4375-9058-76B9C406FE31}"/>
              </a:ext>
            </a:extLst>
          </p:cNvPr>
          <p:cNvSpPr>
            <a:spLocks noGrp="1"/>
          </p:cNvSpPr>
          <p:nvPr>
            <p:ph idx="1"/>
          </p:nvPr>
        </p:nvSpPr>
        <p:spPr/>
        <p:txBody>
          <a:bodyPr/>
          <a:lstStyle/>
          <a:p>
            <a:r>
              <a:rPr lang="en-US" dirty="0"/>
              <a:t>Level of ambition challenges</a:t>
            </a:r>
          </a:p>
          <a:p>
            <a:r>
              <a:rPr lang="en-US" dirty="0"/>
              <a:t>Compliance with climate legislation</a:t>
            </a:r>
          </a:p>
          <a:p>
            <a:r>
              <a:rPr lang="en-US" dirty="0"/>
              <a:t>Requiring public decision-makers to take account of climate issues</a:t>
            </a:r>
          </a:p>
          <a:p>
            <a:r>
              <a:rPr lang="en-US" dirty="0"/>
              <a:t>Holding emitters directly responsible</a:t>
            </a:r>
          </a:p>
          <a:p>
            <a:r>
              <a:rPr lang="en-US" dirty="0"/>
              <a:t>Greenwashing claims (to ensure consumer choice is effective)</a:t>
            </a:r>
          </a:p>
          <a:p>
            <a:endParaRPr lang="en-US" dirty="0"/>
          </a:p>
        </p:txBody>
      </p:sp>
    </p:spTree>
    <p:extLst>
      <p:ext uri="{BB962C8B-B14F-4D97-AF65-F5344CB8AC3E}">
        <p14:creationId xmlns:p14="http://schemas.microsoft.com/office/powerpoint/2010/main" val="684929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63584-3586-AA33-1A38-1F358033EE3B}"/>
              </a:ext>
            </a:extLst>
          </p:cNvPr>
          <p:cNvSpPr>
            <a:spLocks noGrp="1"/>
          </p:cNvSpPr>
          <p:nvPr>
            <p:ph type="title"/>
          </p:nvPr>
        </p:nvSpPr>
        <p:spPr/>
        <p:txBody>
          <a:bodyPr>
            <a:normAutofit/>
          </a:bodyPr>
          <a:lstStyle/>
          <a:p>
            <a:r>
              <a:rPr lang="en-US" dirty="0"/>
              <a:t>3. Strike-out: What it is and isn’t; what was decided </a:t>
            </a:r>
          </a:p>
        </p:txBody>
      </p:sp>
      <p:sp>
        <p:nvSpPr>
          <p:cNvPr id="3" name="Content Placeholder 2">
            <a:extLst>
              <a:ext uri="{FF2B5EF4-FFF2-40B4-BE49-F238E27FC236}">
                <a16:creationId xmlns:a16="http://schemas.microsoft.com/office/drawing/2014/main" id="{CC18E9A6-2B8C-4375-9058-76B9C406FE3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92773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63584-3586-AA33-1A38-1F358033EE3B}"/>
              </a:ext>
            </a:extLst>
          </p:cNvPr>
          <p:cNvSpPr>
            <a:spLocks noGrp="1"/>
          </p:cNvSpPr>
          <p:nvPr>
            <p:ph type="title"/>
          </p:nvPr>
        </p:nvSpPr>
        <p:spPr/>
        <p:txBody>
          <a:bodyPr>
            <a:normAutofit/>
          </a:bodyPr>
          <a:lstStyle/>
          <a:p>
            <a:r>
              <a:rPr lang="en-US" dirty="0"/>
              <a:t>4. The role of tikanga</a:t>
            </a:r>
          </a:p>
        </p:txBody>
      </p:sp>
      <p:sp>
        <p:nvSpPr>
          <p:cNvPr id="3" name="Content Placeholder 2">
            <a:extLst>
              <a:ext uri="{FF2B5EF4-FFF2-40B4-BE49-F238E27FC236}">
                <a16:creationId xmlns:a16="http://schemas.microsoft.com/office/drawing/2014/main" id="{CC18E9A6-2B8C-4375-9058-76B9C406FE31}"/>
              </a:ext>
            </a:extLst>
          </p:cNvPr>
          <p:cNvSpPr>
            <a:spLocks noGrp="1"/>
          </p:cNvSpPr>
          <p:nvPr>
            <p:ph idx="1"/>
          </p:nvPr>
        </p:nvSpPr>
        <p:spPr/>
        <p:txBody>
          <a:bodyPr>
            <a:normAutofit/>
          </a:bodyPr>
          <a:lstStyle/>
          <a:p>
            <a:r>
              <a:rPr lang="en-AU" sz="2800" dirty="0">
                <a:effectLst/>
                <a:latin typeface="Aptos" panose="020B0004020202020204" pitchFamily="34" charset="0"/>
                <a:ea typeface="Aptos" panose="020B0004020202020204" pitchFamily="34" charset="0"/>
                <a:cs typeface="Times New Roman" panose="02020603050405020304" pitchFamily="18" charset="0"/>
              </a:rPr>
              <a:t>Tikanga is the Māori common law, and is the first law of Aotearoa New Zealand.  It consists of templates and frameworks to guide actions and outcomes.  The term ‘tika’ means ‘to be right’.</a:t>
            </a:r>
          </a:p>
          <a:p>
            <a:r>
              <a:rPr lang="en-US" dirty="0"/>
              <a:t>Potential role of tikanga </a:t>
            </a:r>
            <a:r>
              <a:rPr lang="en-AU" sz="2800" dirty="0">
                <a:effectLst/>
                <a:latin typeface="Aptos" panose="020B0004020202020204" pitchFamily="34" charset="0"/>
                <a:ea typeface="Aptos" panose="020B0004020202020204" pitchFamily="34" charset="0"/>
                <a:cs typeface="Times New Roman" panose="02020603050405020304" pitchFamily="18" charset="0"/>
              </a:rPr>
              <a:t>Māori </a:t>
            </a:r>
            <a:r>
              <a:rPr lang="en-US" dirty="0"/>
              <a:t>in </a:t>
            </a:r>
            <a:r>
              <a:rPr lang="en-US" i="1" dirty="0"/>
              <a:t>Smith v Fonterra </a:t>
            </a:r>
            <a:r>
              <a:rPr lang="en-US" dirty="0"/>
              <a:t>at trial</a:t>
            </a:r>
          </a:p>
          <a:p>
            <a:pPr lvl="1"/>
            <a:r>
              <a:rPr lang="en-US" dirty="0"/>
              <a:t>Potential influence on development of tort law</a:t>
            </a:r>
          </a:p>
          <a:p>
            <a:pPr lvl="1"/>
            <a:r>
              <a:rPr lang="en-US" dirty="0"/>
              <a:t>Alleged loss includes as kaitiaki of his whenua, </a:t>
            </a:r>
            <a:r>
              <a:rPr lang="en-US" dirty="0" err="1"/>
              <a:t>wai</a:t>
            </a:r>
            <a:r>
              <a:rPr lang="en-US" dirty="0"/>
              <a:t> and moana</a:t>
            </a:r>
          </a:p>
        </p:txBody>
      </p:sp>
    </p:spTree>
    <p:extLst>
      <p:ext uri="{BB962C8B-B14F-4D97-AF65-F5344CB8AC3E}">
        <p14:creationId xmlns:p14="http://schemas.microsoft.com/office/powerpoint/2010/main" val="3205168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63584-3586-AA33-1A38-1F358033EE3B}"/>
              </a:ext>
            </a:extLst>
          </p:cNvPr>
          <p:cNvSpPr>
            <a:spLocks noGrp="1"/>
          </p:cNvSpPr>
          <p:nvPr>
            <p:ph type="title"/>
          </p:nvPr>
        </p:nvSpPr>
        <p:spPr/>
        <p:txBody>
          <a:bodyPr>
            <a:normAutofit/>
          </a:bodyPr>
          <a:lstStyle/>
          <a:p>
            <a:r>
              <a:rPr lang="en-US" dirty="0"/>
              <a:t>5. Perspectives on </a:t>
            </a:r>
            <a:r>
              <a:rPr lang="en-US" i="1" dirty="0"/>
              <a:t>Smith v Fonterra</a:t>
            </a:r>
            <a:r>
              <a:rPr lang="en-US" dirty="0"/>
              <a:t> </a:t>
            </a:r>
          </a:p>
        </p:txBody>
      </p:sp>
      <p:sp>
        <p:nvSpPr>
          <p:cNvPr id="3" name="Content Placeholder 2">
            <a:extLst>
              <a:ext uri="{FF2B5EF4-FFF2-40B4-BE49-F238E27FC236}">
                <a16:creationId xmlns:a16="http://schemas.microsoft.com/office/drawing/2014/main" id="{CC18E9A6-2B8C-4375-9058-76B9C406FE3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9688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63584-3586-AA33-1A38-1F358033EE3B}"/>
              </a:ext>
            </a:extLst>
          </p:cNvPr>
          <p:cNvSpPr>
            <a:spLocks noGrp="1"/>
          </p:cNvSpPr>
          <p:nvPr>
            <p:ph type="title"/>
          </p:nvPr>
        </p:nvSpPr>
        <p:spPr/>
        <p:txBody>
          <a:bodyPr>
            <a:normAutofit fontScale="90000"/>
          </a:bodyPr>
          <a:lstStyle/>
          <a:p>
            <a:r>
              <a:rPr lang="en-US" dirty="0"/>
              <a:t>Climate change: An </a:t>
            </a:r>
            <a:r>
              <a:rPr lang="en-US"/>
              <a:t>intergenerational externality </a:t>
            </a:r>
            <a:r>
              <a:rPr lang="en-US" dirty="0"/>
              <a:t>wrapped inside a collective action problem</a:t>
            </a:r>
          </a:p>
        </p:txBody>
      </p:sp>
      <p:sp>
        <p:nvSpPr>
          <p:cNvPr id="3" name="Content Placeholder 2">
            <a:extLst>
              <a:ext uri="{FF2B5EF4-FFF2-40B4-BE49-F238E27FC236}">
                <a16:creationId xmlns:a16="http://schemas.microsoft.com/office/drawing/2014/main" id="{CC18E9A6-2B8C-4375-9058-76B9C406FE31}"/>
              </a:ext>
            </a:extLst>
          </p:cNvPr>
          <p:cNvSpPr>
            <a:spLocks noGrp="1"/>
          </p:cNvSpPr>
          <p:nvPr>
            <p:ph idx="1"/>
          </p:nvPr>
        </p:nvSpPr>
        <p:spPr>
          <a:xfrm>
            <a:off x="838200" y="1825625"/>
            <a:ext cx="10515600" cy="4863410"/>
          </a:xfrm>
        </p:spPr>
        <p:txBody>
          <a:bodyPr>
            <a:normAutofit fontScale="92500" lnSpcReduction="20000"/>
          </a:bodyPr>
          <a:lstStyle/>
          <a:p>
            <a:r>
              <a:rPr lang="en-US" dirty="0"/>
              <a:t>Greenhouse gas emissions produce a </a:t>
            </a:r>
            <a:r>
              <a:rPr lang="en-US" u="sng" dirty="0"/>
              <a:t>negative externality</a:t>
            </a:r>
          </a:p>
          <a:p>
            <a:r>
              <a:rPr lang="en-US" dirty="0"/>
              <a:t>The causal chain between emissions and harm is complex:</a:t>
            </a:r>
          </a:p>
          <a:p>
            <a:pPr lvl="1"/>
            <a:r>
              <a:rPr lang="en-US" dirty="0"/>
              <a:t>Multiple sources, normal activities, effects dispersed temporally and geographically, uncertainty, </a:t>
            </a:r>
            <a:r>
              <a:rPr lang="en-US" dirty="0" err="1"/>
              <a:t>etc</a:t>
            </a:r>
            <a:r>
              <a:rPr lang="en-US" dirty="0"/>
              <a:t> </a:t>
            </a:r>
          </a:p>
          <a:p>
            <a:pPr lvl="1"/>
            <a:r>
              <a:rPr lang="en-US" u="sng" dirty="0"/>
              <a:t>Intergenerational</a:t>
            </a:r>
            <a:r>
              <a:rPr lang="en-US" dirty="0"/>
              <a:t>: harms from emissions today will arise for generations to come</a:t>
            </a:r>
          </a:p>
          <a:p>
            <a:r>
              <a:rPr lang="en-US" dirty="0"/>
              <a:t>Coase theorem: When information and transaction costs are low, the market will produce an efficient solution to the problem of nuisances without regard to where the law places liability.  But here transaction costs are extremely high, so a market failure is inevitable.</a:t>
            </a:r>
          </a:p>
          <a:p>
            <a:r>
              <a:rPr lang="en-US" dirty="0"/>
              <a:t>The geographic and temporal distribution of climate impacts also suggests regulatory failure: </a:t>
            </a:r>
          </a:p>
          <a:p>
            <a:pPr lvl="1"/>
            <a:r>
              <a:rPr lang="en-US" dirty="0"/>
              <a:t>State action imposes costs on today’s voters for the benefit of tomorrow’s voters</a:t>
            </a:r>
          </a:p>
          <a:p>
            <a:pPr lvl="1"/>
            <a:r>
              <a:rPr lang="en-US" dirty="0"/>
              <a:t>States also face a </a:t>
            </a:r>
            <a:r>
              <a:rPr lang="en-US" u="sng" dirty="0"/>
              <a:t>prisoners’ dilemma</a:t>
            </a:r>
            <a:r>
              <a:rPr lang="en-US" dirty="0"/>
              <a:t>: Best course globally is for everyone to take appropriate steps, but the rational course for an individual nation may be for </a:t>
            </a:r>
            <a:r>
              <a:rPr lang="en-US" i="1" dirty="0"/>
              <a:t>faux</a:t>
            </a:r>
            <a:r>
              <a:rPr lang="en-US" dirty="0"/>
              <a:t> ambition and shirking  </a:t>
            </a:r>
          </a:p>
        </p:txBody>
      </p:sp>
    </p:spTree>
    <p:extLst>
      <p:ext uri="{BB962C8B-B14F-4D97-AF65-F5344CB8AC3E}">
        <p14:creationId xmlns:p14="http://schemas.microsoft.com/office/powerpoint/2010/main" val="1088593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DD7A1-5CE9-3218-686B-636F154A1920}"/>
              </a:ext>
            </a:extLst>
          </p:cNvPr>
          <p:cNvSpPr>
            <a:spLocks noGrp="1"/>
          </p:cNvSpPr>
          <p:nvPr>
            <p:ph type="title"/>
          </p:nvPr>
        </p:nvSpPr>
        <p:spPr>
          <a:xfrm>
            <a:off x="838200" y="365125"/>
            <a:ext cx="10515600" cy="2626553"/>
          </a:xfrm>
        </p:spPr>
        <p:txBody>
          <a:bodyPr>
            <a:normAutofit fontScale="90000"/>
          </a:bodyPr>
          <a:lstStyle/>
          <a:p>
            <a:r>
              <a:rPr lang="en-US" dirty="0"/>
              <a:t>Consistent with this theory, the world is tracking towards a suboptimal outcome (say 3</a:t>
            </a:r>
            <a:r>
              <a:rPr lang="en-NZ" b="0" i="0" u="none" strike="noStrike" dirty="0">
                <a:solidFill>
                  <a:srgbClr val="202124"/>
                </a:solidFill>
                <a:effectLst/>
                <a:latin typeface="Google Sans"/>
              </a:rPr>
              <a:t>°</a:t>
            </a:r>
            <a:r>
              <a:rPr lang="en-US" dirty="0"/>
              <a:t>C warming) with carbon prices at much less than the social cost (~$US200/</a:t>
            </a:r>
            <a:r>
              <a:rPr lang="en-US" dirty="0" err="1"/>
              <a:t>tonne</a:t>
            </a:r>
            <a:r>
              <a:rPr lang="en-US" dirty="0"/>
              <a:t>)</a:t>
            </a:r>
            <a:br>
              <a:rPr lang="en-US" dirty="0"/>
            </a:br>
            <a:endParaRPr lang="en-US" dirty="0"/>
          </a:p>
        </p:txBody>
      </p:sp>
      <p:sp>
        <p:nvSpPr>
          <p:cNvPr id="3" name="Content Placeholder 2">
            <a:extLst>
              <a:ext uri="{FF2B5EF4-FFF2-40B4-BE49-F238E27FC236}">
                <a16:creationId xmlns:a16="http://schemas.microsoft.com/office/drawing/2014/main" id="{CED7023C-F1DA-672F-06D1-73830DA43C2B}"/>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BE58D92F-148A-3920-E8FA-B889C81C4B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604" y="2991678"/>
            <a:ext cx="3498635" cy="2786884"/>
          </a:xfrm>
          <a:prstGeom prst="rect">
            <a:avLst/>
          </a:prstGeom>
        </p:spPr>
      </p:pic>
      <p:pic>
        <p:nvPicPr>
          <p:cNvPr id="5" name="Content Placeholder 4">
            <a:extLst>
              <a:ext uri="{FF2B5EF4-FFF2-40B4-BE49-F238E27FC236}">
                <a16:creationId xmlns:a16="http://schemas.microsoft.com/office/drawing/2014/main" id="{F84DCA41-E5A3-F33E-49B9-7C0DD7DF56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5534" y="3138901"/>
            <a:ext cx="3097985" cy="2626553"/>
          </a:xfrm>
          <a:prstGeom prst="rect">
            <a:avLst/>
          </a:prstGeom>
        </p:spPr>
      </p:pic>
      <p:pic>
        <p:nvPicPr>
          <p:cNvPr id="6" name="Picture 5">
            <a:extLst>
              <a:ext uri="{FF2B5EF4-FFF2-40B4-BE49-F238E27FC236}">
                <a16:creationId xmlns:a16="http://schemas.microsoft.com/office/drawing/2014/main" id="{0A6AAA35-99CF-4A61-8DB0-1A762C1E07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38763" y="3011414"/>
            <a:ext cx="3498635" cy="2881526"/>
          </a:xfrm>
          <a:prstGeom prst="rect">
            <a:avLst/>
          </a:prstGeom>
        </p:spPr>
      </p:pic>
    </p:spTree>
    <p:extLst>
      <p:ext uri="{BB962C8B-B14F-4D97-AF65-F5344CB8AC3E}">
        <p14:creationId xmlns:p14="http://schemas.microsoft.com/office/powerpoint/2010/main" val="1271074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701DD-E710-90B4-FF09-AB1E917E5089}"/>
              </a:ext>
            </a:extLst>
          </p:cNvPr>
          <p:cNvSpPr>
            <a:spLocks noGrp="1"/>
          </p:cNvSpPr>
          <p:nvPr>
            <p:ph type="title"/>
          </p:nvPr>
        </p:nvSpPr>
        <p:spPr/>
        <p:txBody>
          <a:bodyPr/>
          <a:lstStyle/>
          <a:p>
            <a:r>
              <a:rPr lang="en-US" dirty="0"/>
              <a:t>New Zealand’s track record fits with the theory too…</a:t>
            </a:r>
          </a:p>
        </p:txBody>
      </p:sp>
      <p:pic>
        <p:nvPicPr>
          <p:cNvPr id="4" name="Content Placeholder 3">
            <a:extLst>
              <a:ext uri="{FF2B5EF4-FFF2-40B4-BE49-F238E27FC236}">
                <a16:creationId xmlns:a16="http://schemas.microsoft.com/office/drawing/2014/main" id="{B3E2B2A8-FC56-656D-6137-0FBBEB8459C7}"/>
              </a:ext>
            </a:extLst>
          </p:cNvPr>
          <p:cNvPicPr>
            <a:picLocks noGrp="1" noChangeAspect="1"/>
          </p:cNvPicPr>
          <p:nvPr>
            <p:ph idx="1"/>
          </p:nvPr>
        </p:nvPicPr>
        <p:blipFill>
          <a:blip r:embed="rId2"/>
          <a:stretch>
            <a:fillRect/>
          </a:stretch>
        </p:blipFill>
        <p:spPr>
          <a:xfrm>
            <a:off x="1518404" y="1890171"/>
            <a:ext cx="9472682" cy="4801086"/>
          </a:xfrm>
          <a:prstGeom prst="rect">
            <a:avLst/>
          </a:prstGeom>
        </p:spPr>
      </p:pic>
    </p:spTree>
    <p:extLst>
      <p:ext uri="{BB962C8B-B14F-4D97-AF65-F5344CB8AC3E}">
        <p14:creationId xmlns:p14="http://schemas.microsoft.com/office/powerpoint/2010/main" val="1610994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1295</TotalTime>
  <Words>807</Words>
  <Application>Microsoft Macintosh PowerPoint</Application>
  <PresentationFormat>Widescreen</PresentationFormat>
  <Paragraphs>54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Calibri Light</vt:lpstr>
      <vt:lpstr>Google Sans</vt:lpstr>
      <vt:lpstr>Office Theme</vt:lpstr>
      <vt:lpstr>Addressing climate change through tort law: Implications of Smith v Fonterra</vt:lpstr>
      <vt:lpstr>1. Introduction</vt:lpstr>
      <vt:lpstr>2. Smith v Fonterra in context: Current state of climate change litigation</vt:lpstr>
      <vt:lpstr>3. Strike-out: What it is and isn’t; what was decided </vt:lpstr>
      <vt:lpstr>4. The role of tikanga</vt:lpstr>
      <vt:lpstr>5. Perspectives on Smith v Fonterra </vt:lpstr>
      <vt:lpstr>Climate change: An intergenerational externality wrapped inside a collective action problem</vt:lpstr>
      <vt:lpstr>Consistent with this theory, the world is tracking towards a suboptimal outcome (say 3°C warming) with carbon prices at much less than the social cost (~$US200/tonne) </vt:lpstr>
      <vt:lpstr>New Zealand’s track record fits with the theory too…</vt:lpstr>
      <vt:lpstr>Returning to Smith v Fonterra … </vt:lpstr>
      <vt:lpstr>An alternative view in the spirit of Coase and given the risk of regulatory failure</vt:lpstr>
      <vt:lpstr>What might “climate comity” look like? </vt:lpstr>
      <vt:lpstr>What might an appropriate liability rule look like?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fix the ETS</dc:title>
  <dc:creator>James Every-Palmer</dc:creator>
  <cp:lastModifiedBy>James Every-Palmer</cp:lastModifiedBy>
  <cp:revision>47</cp:revision>
  <cp:lastPrinted>2023-05-18T01:08:52Z</cp:lastPrinted>
  <dcterms:created xsi:type="dcterms:W3CDTF">2023-03-15T21:11:42Z</dcterms:created>
  <dcterms:modified xsi:type="dcterms:W3CDTF">2024-04-14T21:50:42Z</dcterms:modified>
</cp:coreProperties>
</file>